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60" r:id="rId6"/>
    <p:sldId id="288" r:id="rId7"/>
    <p:sldId id="287" r:id="rId8"/>
    <p:sldId id="279" r:id="rId9"/>
    <p:sldId id="285" r:id="rId10"/>
    <p:sldId id="284" r:id="rId11"/>
    <p:sldId id="283" r:id="rId12"/>
    <p:sldId id="286" r:id="rId13"/>
    <p:sldId id="282" r:id="rId14"/>
  </p:sldIdLst>
  <p:sldSz cx="12192000" cy="6858000"/>
  <p:notesSz cx="6858000" cy="99456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6" autoAdjust="0"/>
    <p:restoredTop sz="93902" autoAdjust="0"/>
  </p:normalViewPr>
  <p:slideViewPr>
    <p:cSldViewPr>
      <p:cViewPr varScale="1">
        <p:scale>
          <a:sx n="106" d="100"/>
          <a:sy n="106" d="100"/>
        </p:scale>
        <p:origin x="1248"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27F0FB3E-F8DF-497E-8B7B-DD4B84E5F174}" type="datetimeFigureOut">
              <a:rPr lang="nb-NO" smtClean="0"/>
              <a:t>16.09.2019</a:t>
            </a:fld>
            <a:endParaRPr lang="nb-NO"/>
          </a:p>
        </p:txBody>
      </p:sp>
      <p:sp>
        <p:nvSpPr>
          <p:cNvPr id="4" name="Plassholder for bunntekst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69EB90F8-F4DB-402F-92DE-6E0FE96C613A}" type="slidenum">
              <a:rPr lang="nb-NO" smtClean="0"/>
              <a:t>‹#›</a:t>
            </a:fld>
            <a:endParaRPr lang="nb-NO"/>
          </a:p>
        </p:txBody>
      </p:sp>
    </p:spTree>
    <p:extLst>
      <p:ext uri="{BB962C8B-B14F-4D97-AF65-F5344CB8AC3E}">
        <p14:creationId xmlns:p14="http://schemas.microsoft.com/office/powerpoint/2010/main" val="3569084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72EE2305-8420-4191-B538-87C7E42E29DD}" type="datetimeFigureOut">
              <a:rPr lang="nb-NO" smtClean="0"/>
              <a:t>16.09.2019</a:t>
            </a:fld>
            <a:endParaRPr lang="nb-NO"/>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F425CB4-0546-4E5E-873D-386DCDC77F69}" type="slidenum">
              <a:rPr lang="nb-NO" smtClean="0"/>
              <a:t>‹#›</a:t>
            </a:fld>
            <a:endParaRPr lang="nb-NO"/>
          </a:p>
        </p:txBody>
      </p:sp>
    </p:spTree>
    <p:extLst>
      <p:ext uri="{BB962C8B-B14F-4D97-AF65-F5344CB8AC3E}">
        <p14:creationId xmlns:p14="http://schemas.microsoft.com/office/powerpoint/2010/main" val="383632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Er det lønnsomt å satse på bærekraft og grønne verdier?</a:t>
            </a:r>
          </a:p>
          <a:p>
            <a:r>
              <a:rPr lang="nb-NO" dirty="0"/>
              <a:t> - De må etterspørres (av noen), det må være betalingsvilje (hos noen..), økonomisk bærekraft</a:t>
            </a:r>
          </a:p>
          <a:p>
            <a:r>
              <a:rPr lang="nb-NO" dirty="0"/>
              <a:t> - Eksempel:</a:t>
            </a:r>
          </a:p>
          <a:p>
            <a:r>
              <a:rPr lang="nb-NO" dirty="0"/>
              <a:t> - GE, </a:t>
            </a:r>
            <a:r>
              <a:rPr lang="nb-NO" dirty="0" err="1"/>
              <a:t>Eidefoss</a:t>
            </a:r>
            <a:r>
              <a:rPr lang="nb-NO" dirty="0"/>
              <a:t>, Skjåk og Eidsiva bygger ikke vannkraft fordi det er «grønt» - krav til avkastning.</a:t>
            </a:r>
          </a:p>
          <a:p>
            <a:r>
              <a:rPr lang="nb-NO" dirty="0"/>
              <a:t> - Noen som husker hvorfor Norge har så gunstige elbilbetingelser? Noen som husker bilen Think. Hvorfor eksisterer ikke Think lengre? Timing, et produkt som møter mange nok..</a:t>
            </a:r>
          </a:p>
          <a:p>
            <a:endParaRPr lang="nb-NO" dirty="0"/>
          </a:p>
          <a:p>
            <a:r>
              <a:rPr lang="nb-NO" dirty="0"/>
              <a:t>2. Det skal etter meg prates om en metodikk som er planlagt brukt for gjennomføring av Krafttak for grønn vekst – Smart spesialisering.</a:t>
            </a:r>
          </a:p>
          <a:p>
            <a:r>
              <a:rPr lang="nb-NO" dirty="0"/>
              <a:t>Keiserens nye klær? Tja… Jeg er nok en av dem som er svært skeptisk til slike nye «metoder» for eksempelvis rundt ledelse og næringsutvikling, som kommer jevnt og trutt. MEN måten det her tenkes på er litt annerledes – så lytt på neste innleder.</a:t>
            </a:r>
          </a:p>
          <a:p>
            <a:endParaRPr lang="nb-NO" dirty="0"/>
          </a:p>
          <a:p>
            <a:r>
              <a:rPr lang="nb-NO" dirty="0"/>
              <a:t>3. Hva vil jeg ikke si noe om</a:t>
            </a:r>
          </a:p>
          <a:p>
            <a:r>
              <a:rPr lang="nb-NO" dirty="0"/>
              <a:t> - At utdanninga i regionen er for lav. MEN jeg vil advare mot en ting; Jeg har i noen sammenhenger siste par år hørt at vi bør oppfordre ungdommen til å ta fagutdanning – for da blir de i bygda. Jeg er enig i at fagutdanning er fint, men dette er en farlig og litt egoistisk tanke fra oss «gamlinger». Oppfordre ungdommen til å utnytte sine talenter. Dersom eneste måten å opprettholde folketallet på er å holde tilbake ungdom som søker erfaring og kompetanse utenbygds, er vi ute og kjøre..</a:t>
            </a:r>
          </a:p>
          <a:p>
            <a:r>
              <a:rPr lang="nb-NO" dirty="0"/>
              <a:t> - Jeg vil heller ikke prate om at kvinnfolka reiser. Til mer vi prater om det til flere vil jo reise..</a:t>
            </a:r>
          </a:p>
          <a:p>
            <a:r>
              <a:rPr lang="nb-NO" dirty="0"/>
              <a:t> - Jeg vil heller ikke prate om at befolkningen </a:t>
            </a:r>
            <a:r>
              <a:rPr lang="nb-NO" dirty="0" err="1"/>
              <a:t>eldres</a:t>
            </a:r>
            <a:r>
              <a:rPr lang="nb-NO" dirty="0"/>
              <a:t>. Det løses ikke med prat.</a:t>
            </a:r>
          </a:p>
          <a:p>
            <a:endParaRPr lang="nb-NO" dirty="0"/>
          </a:p>
          <a:p>
            <a:r>
              <a:rPr lang="nb-NO" dirty="0"/>
              <a:t>Nå til saken:</a:t>
            </a:r>
          </a:p>
        </p:txBody>
      </p:sp>
      <p:sp>
        <p:nvSpPr>
          <p:cNvPr id="4" name="Plassholder for lysbildenummer 3"/>
          <p:cNvSpPr>
            <a:spLocks noGrp="1"/>
          </p:cNvSpPr>
          <p:nvPr>
            <p:ph type="sldNum" sz="quarter" idx="5"/>
          </p:nvPr>
        </p:nvSpPr>
        <p:spPr/>
        <p:txBody>
          <a:bodyPr/>
          <a:lstStyle/>
          <a:p>
            <a:fld id="{9F425CB4-0546-4E5E-873D-386DCDC77F69}" type="slidenum">
              <a:rPr lang="nb-NO" smtClean="0"/>
              <a:t>1</a:t>
            </a:fld>
            <a:endParaRPr lang="nb-NO"/>
          </a:p>
        </p:txBody>
      </p:sp>
    </p:spTree>
    <p:extLst>
      <p:ext uri="{BB962C8B-B14F-4D97-AF65-F5344CB8AC3E}">
        <p14:creationId xmlns:p14="http://schemas.microsoft.com/office/powerpoint/2010/main" val="234499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Gå gjennom område for område.</a:t>
            </a:r>
          </a:p>
          <a:p>
            <a:r>
              <a:rPr lang="nb-NO" dirty="0"/>
              <a:t> - Påpek av bergverk inkluderer olje</a:t>
            </a:r>
          </a:p>
          <a:p>
            <a:r>
              <a:rPr lang="nb-NO" dirty="0"/>
              <a:t> - Energi er lite arbeidsintensivt</a:t>
            </a:r>
          </a:p>
          <a:p>
            <a:r>
              <a:rPr lang="nb-NO" dirty="0"/>
              <a:t> - Undervisning og Helse- sosialtjenester offentlig</a:t>
            </a:r>
          </a:p>
          <a:p>
            <a:r>
              <a:rPr lang="nb-NO" dirty="0"/>
              <a:t> - En del tjenester som typisk er storbyer, og i alle fall lagt til regionsentre</a:t>
            </a:r>
          </a:p>
          <a:p>
            <a:endParaRPr lang="nb-NO" dirty="0"/>
          </a:p>
          <a:p>
            <a:endParaRPr lang="nb-NO" dirty="0"/>
          </a:p>
          <a:p>
            <a:r>
              <a:rPr lang="nb-NO" dirty="0"/>
              <a:t>MEN vi kan da ikke gå rundt med en slik tabell i hodet. Det er i alle fall for spesielt interesserte… </a:t>
            </a:r>
          </a:p>
        </p:txBody>
      </p:sp>
      <p:sp>
        <p:nvSpPr>
          <p:cNvPr id="4" name="Plassholder for lysbildenummer 3"/>
          <p:cNvSpPr>
            <a:spLocks noGrp="1"/>
          </p:cNvSpPr>
          <p:nvPr>
            <p:ph type="sldNum" sz="quarter" idx="5"/>
          </p:nvPr>
        </p:nvSpPr>
        <p:spPr/>
        <p:txBody>
          <a:bodyPr/>
          <a:lstStyle/>
          <a:p>
            <a:fld id="{9F425CB4-0546-4E5E-873D-386DCDC77F69}" type="slidenum">
              <a:rPr lang="nb-NO" smtClean="0"/>
              <a:t>2</a:t>
            </a:fld>
            <a:endParaRPr lang="nb-NO"/>
          </a:p>
        </p:txBody>
      </p:sp>
    </p:spTree>
    <p:extLst>
      <p:ext uri="{BB962C8B-B14F-4D97-AF65-F5344CB8AC3E}">
        <p14:creationId xmlns:p14="http://schemas.microsoft.com/office/powerpoint/2010/main" val="158825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la oss hoppe til en mer tabloid versjon. </a:t>
            </a:r>
          </a:p>
          <a:p>
            <a:endParaRPr lang="nb-NO" dirty="0"/>
          </a:p>
          <a:p>
            <a:r>
              <a:rPr lang="nb-NO" dirty="0"/>
              <a:t>Hva er rekreasjonsnæringen</a:t>
            </a:r>
          </a:p>
          <a:p>
            <a:pPr lvl="0"/>
            <a:r>
              <a:rPr lang="nb-NO" dirty="0"/>
              <a:t> - </a:t>
            </a:r>
            <a:r>
              <a:rPr lang="nb-NO" sz="1200" kern="1200" dirty="0">
                <a:solidFill>
                  <a:schemeClr val="tx1"/>
                </a:solidFill>
                <a:effectLst/>
                <a:latin typeface="+mn-lt"/>
                <a:ea typeface="+mn-ea"/>
                <a:cs typeface="+mn-cs"/>
              </a:rPr>
              <a:t>De tradisjonelle reiselivsbedrifter, med overnatting og bevertning</a:t>
            </a:r>
          </a:p>
          <a:p>
            <a:pPr lvl="0"/>
            <a:r>
              <a:rPr lang="nb-NO" sz="1200" kern="1200" dirty="0">
                <a:solidFill>
                  <a:schemeClr val="tx1"/>
                </a:solidFill>
                <a:effectLst/>
                <a:latin typeface="+mn-lt"/>
                <a:ea typeface="+mn-ea"/>
                <a:cs typeface="+mn-cs"/>
              </a:rPr>
              <a:t>Eiendomsutviklere, inklusive land-/skogbruksaktører som utvikler arealer</a:t>
            </a:r>
          </a:p>
          <a:p>
            <a:pPr lvl="0"/>
            <a:r>
              <a:rPr lang="nb-NO" sz="1200" kern="1200" dirty="0">
                <a:solidFill>
                  <a:schemeClr val="tx1"/>
                </a:solidFill>
                <a:effectLst/>
                <a:latin typeface="+mn-lt"/>
                <a:ea typeface="+mn-ea"/>
                <a:cs typeface="+mn-cs"/>
              </a:rPr>
              <a:t>Hytteleverandører</a:t>
            </a:r>
          </a:p>
          <a:p>
            <a:pPr lvl="0"/>
            <a:r>
              <a:rPr lang="nb-NO" sz="1200" kern="1200" dirty="0">
                <a:solidFill>
                  <a:schemeClr val="tx1"/>
                </a:solidFill>
                <a:effectLst/>
                <a:latin typeface="+mn-lt"/>
                <a:ea typeface="+mn-ea"/>
                <a:cs typeface="+mn-cs"/>
              </a:rPr>
              <a:t>Bygg- og anleggsbedrifter</a:t>
            </a:r>
          </a:p>
          <a:p>
            <a:pPr lvl="0"/>
            <a:r>
              <a:rPr lang="nb-NO" sz="1200" kern="1200" dirty="0">
                <a:solidFill>
                  <a:schemeClr val="tx1"/>
                </a:solidFill>
                <a:effectLst/>
                <a:latin typeface="+mn-lt"/>
                <a:ea typeface="+mn-ea"/>
                <a:cs typeface="+mn-cs"/>
              </a:rPr>
              <a:t>Alpinanlegg og lignende</a:t>
            </a:r>
          </a:p>
          <a:p>
            <a:pPr lvl="0"/>
            <a:r>
              <a:rPr lang="nb-NO" sz="1200" kern="1200" dirty="0">
                <a:solidFill>
                  <a:schemeClr val="tx1"/>
                </a:solidFill>
                <a:effectLst/>
                <a:latin typeface="+mn-lt"/>
                <a:ea typeface="+mn-ea"/>
                <a:cs typeface="+mn-cs"/>
              </a:rPr>
              <a:t>Arrangements- og </a:t>
            </a:r>
            <a:r>
              <a:rPr lang="nb-NO" sz="1200" kern="1200" dirty="0" err="1">
                <a:solidFill>
                  <a:schemeClr val="tx1"/>
                </a:solidFill>
                <a:effectLst/>
                <a:latin typeface="+mn-lt"/>
                <a:ea typeface="+mn-ea"/>
                <a:cs typeface="+mn-cs"/>
              </a:rPr>
              <a:t>eventbedrifter</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Handels- og servicebedrifter. Dette kan være rene butikker, men også tjenesteytere opp mot reiselivsbedrifter, hyttemarked etc. Det er verdt å nevne at leverandører av anleggsmaskiner, traktorer, løypemaskiner, trelasthandel etc., kategorisert som handel, direkte eller indirekte har omsetning knyttet til rekreasjonsnæringen.</a:t>
            </a:r>
          </a:p>
          <a:p>
            <a:endParaRPr lang="nb-NO" dirty="0"/>
          </a:p>
          <a:p>
            <a:r>
              <a:rPr lang="nb-NO" dirty="0"/>
              <a:t>Hvem er i BA-næringen:</a:t>
            </a:r>
          </a:p>
          <a:p>
            <a:r>
              <a:rPr lang="nb-NO" dirty="0"/>
              <a:t> - Opp mot 60 % av menn som ikke er i offentlig sektor</a:t>
            </a:r>
          </a:p>
          <a:p>
            <a:r>
              <a:rPr lang="nb-NO" dirty="0"/>
              <a:t> - Industriell virksomhet mot bygg</a:t>
            </a:r>
          </a:p>
          <a:p>
            <a:r>
              <a:rPr lang="nb-NO" dirty="0"/>
              <a:t> - Regionale bedrifter og regionale kompetansepersoner i nasjonalt ledende bedrifter, bedrifter eid/drevet av lokale men registrert i hovedstadsregionen</a:t>
            </a:r>
          </a:p>
          <a:p>
            <a:r>
              <a:rPr lang="nb-NO" dirty="0"/>
              <a:t> - Tre, betong, </a:t>
            </a:r>
          </a:p>
        </p:txBody>
      </p:sp>
      <p:sp>
        <p:nvSpPr>
          <p:cNvPr id="4" name="Plassholder for lysbildenummer 3"/>
          <p:cNvSpPr>
            <a:spLocks noGrp="1"/>
          </p:cNvSpPr>
          <p:nvPr>
            <p:ph type="sldNum" sz="quarter" idx="5"/>
          </p:nvPr>
        </p:nvSpPr>
        <p:spPr/>
        <p:txBody>
          <a:bodyPr/>
          <a:lstStyle/>
          <a:p>
            <a:fld id="{9F425CB4-0546-4E5E-873D-386DCDC77F69}" type="slidenum">
              <a:rPr lang="nb-NO" smtClean="0"/>
              <a:t>4</a:t>
            </a:fld>
            <a:endParaRPr lang="nb-NO"/>
          </a:p>
        </p:txBody>
      </p:sp>
    </p:spTree>
    <p:extLst>
      <p:ext uri="{BB962C8B-B14F-4D97-AF65-F5344CB8AC3E}">
        <p14:creationId xmlns:p14="http://schemas.microsoft.com/office/powerpoint/2010/main" val="104945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la oss hoppe til en mer tabloid versjon. </a:t>
            </a:r>
          </a:p>
          <a:p>
            <a:endParaRPr lang="nb-NO" dirty="0"/>
          </a:p>
          <a:p>
            <a:r>
              <a:rPr lang="nb-NO" dirty="0"/>
              <a:t>Hva er rekreasjonsnæringen</a:t>
            </a:r>
          </a:p>
          <a:p>
            <a:pPr lvl="0"/>
            <a:r>
              <a:rPr lang="nb-NO" dirty="0"/>
              <a:t> - </a:t>
            </a:r>
            <a:r>
              <a:rPr lang="nb-NO" sz="1200" kern="1200" dirty="0">
                <a:solidFill>
                  <a:schemeClr val="tx1"/>
                </a:solidFill>
                <a:effectLst/>
                <a:latin typeface="+mn-lt"/>
                <a:ea typeface="+mn-ea"/>
                <a:cs typeface="+mn-cs"/>
              </a:rPr>
              <a:t>De tradisjonelle reiselivsbedrifter, med overnatting og bevertning</a:t>
            </a:r>
          </a:p>
          <a:p>
            <a:pPr lvl="0"/>
            <a:r>
              <a:rPr lang="nb-NO" sz="1200" kern="1200" dirty="0">
                <a:solidFill>
                  <a:schemeClr val="tx1"/>
                </a:solidFill>
                <a:effectLst/>
                <a:latin typeface="+mn-lt"/>
                <a:ea typeface="+mn-ea"/>
                <a:cs typeface="+mn-cs"/>
              </a:rPr>
              <a:t>Eiendomsutviklere, inklusive land-/skogbruksaktører som utvikler arealer</a:t>
            </a:r>
          </a:p>
          <a:p>
            <a:pPr lvl="0"/>
            <a:r>
              <a:rPr lang="nb-NO" sz="1200" kern="1200" dirty="0">
                <a:solidFill>
                  <a:schemeClr val="tx1"/>
                </a:solidFill>
                <a:effectLst/>
                <a:latin typeface="+mn-lt"/>
                <a:ea typeface="+mn-ea"/>
                <a:cs typeface="+mn-cs"/>
              </a:rPr>
              <a:t>Hytteleverandører</a:t>
            </a:r>
          </a:p>
          <a:p>
            <a:pPr lvl="0"/>
            <a:r>
              <a:rPr lang="nb-NO" sz="1200" kern="1200" dirty="0">
                <a:solidFill>
                  <a:schemeClr val="tx1"/>
                </a:solidFill>
                <a:effectLst/>
                <a:latin typeface="+mn-lt"/>
                <a:ea typeface="+mn-ea"/>
                <a:cs typeface="+mn-cs"/>
              </a:rPr>
              <a:t>Bygg- og anleggsbedrifter</a:t>
            </a:r>
          </a:p>
          <a:p>
            <a:pPr lvl="0"/>
            <a:r>
              <a:rPr lang="nb-NO" sz="1200" kern="1200" dirty="0">
                <a:solidFill>
                  <a:schemeClr val="tx1"/>
                </a:solidFill>
                <a:effectLst/>
                <a:latin typeface="+mn-lt"/>
                <a:ea typeface="+mn-ea"/>
                <a:cs typeface="+mn-cs"/>
              </a:rPr>
              <a:t>Alpinanlegg og lignende</a:t>
            </a:r>
          </a:p>
          <a:p>
            <a:pPr lvl="0"/>
            <a:r>
              <a:rPr lang="nb-NO" sz="1200" kern="1200" dirty="0">
                <a:solidFill>
                  <a:schemeClr val="tx1"/>
                </a:solidFill>
                <a:effectLst/>
                <a:latin typeface="+mn-lt"/>
                <a:ea typeface="+mn-ea"/>
                <a:cs typeface="+mn-cs"/>
              </a:rPr>
              <a:t>Arrangements- og </a:t>
            </a:r>
            <a:r>
              <a:rPr lang="nb-NO" sz="1200" kern="1200" dirty="0" err="1">
                <a:solidFill>
                  <a:schemeClr val="tx1"/>
                </a:solidFill>
                <a:effectLst/>
                <a:latin typeface="+mn-lt"/>
                <a:ea typeface="+mn-ea"/>
                <a:cs typeface="+mn-cs"/>
              </a:rPr>
              <a:t>eventbedrifter</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Handels- og servicebedrifter. Dette kan være rene butikker, men også tjenesteytere opp mot reiselivsbedrifter, hyttemarked etc. Det er verdt å nevne at leverandører av anleggsmaskiner, traktorer, løypemaskiner, trelasthandel etc., kategorisert som handel, direkte eller indirekte har omsetning knyttet til rekreasjonsnæringen.</a:t>
            </a:r>
          </a:p>
          <a:p>
            <a:endParaRPr lang="nb-NO" dirty="0"/>
          </a:p>
          <a:p>
            <a:r>
              <a:rPr lang="nb-NO" dirty="0"/>
              <a:t>Hvem er i BA-næringen:</a:t>
            </a:r>
          </a:p>
          <a:p>
            <a:r>
              <a:rPr lang="nb-NO" dirty="0"/>
              <a:t> - Opp mot 60 % av menn som ikke er i offentlig sektor</a:t>
            </a:r>
          </a:p>
          <a:p>
            <a:r>
              <a:rPr lang="nb-NO" dirty="0"/>
              <a:t> - Industriell virksomhet mot bygg</a:t>
            </a:r>
          </a:p>
          <a:p>
            <a:r>
              <a:rPr lang="nb-NO" dirty="0"/>
              <a:t> - Regionale bedrifter og regionale kompetansepersoner i nasjonalt ledende bedrifter, bedrifter eid/drevet av lokale men registrert i hovedstadsregionen</a:t>
            </a:r>
          </a:p>
          <a:p>
            <a:r>
              <a:rPr lang="nb-NO" dirty="0"/>
              <a:t> - Tre, betong, </a:t>
            </a:r>
          </a:p>
        </p:txBody>
      </p:sp>
      <p:sp>
        <p:nvSpPr>
          <p:cNvPr id="4" name="Plassholder for lysbildenummer 3"/>
          <p:cNvSpPr>
            <a:spLocks noGrp="1"/>
          </p:cNvSpPr>
          <p:nvPr>
            <p:ph type="sldNum" sz="quarter" idx="5"/>
          </p:nvPr>
        </p:nvSpPr>
        <p:spPr/>
        <p:txBody>
          <a:bodyPr/>
          <a:lstStyle/>
          <a:p>
            <a:fld id="{9F425CB4-0546-4E5E-873D-386DCDC77F69}" type="slidenum">
              <a:rPr lang="nb-NO" smtClean="0"/>
              <a:t>5</a:t>
            </a:fld>
            <a:endParaRPr lang="nb-NO"/>
          </a:p>
        </p:txBody>
      </p:sp>
    </p:spTree>
    <p:extLst>
      <p:ext uri="{BB962C8B-B14F-4D97-AF65-F5344CB8AC3E}">
        <p14:creationId xmlns:p14="http://schemas.microsoft.com/office/powerpoint/2010/main" val="2914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0EA176BE-390C-4C95-9B88-F8827AD04FEF}" type="datetime1">
              <a:rPr lang="nb-NO" smtClean="0"/>
              <a:t>16.09.2019</a:t>
            </a:fld>
            <a:endParaRPr lang="nb-NO"/>
          </a:p>
        </p:txBody>
      </p:sp>
      <p:sp>
        <p:nvSpPr>
          <p:cNvPr id="5" name="Footer Placeholder 4"/>
          <p:cNvSpPr>
            <a:spLocks noGrp="1"/>
          </p:cNvSpPr>
          <p:nvPr>
            <p:ph type="ftr" sz="quarter" idx="11"/>
          </p:nvPr>
        </p:nvSpPr>
        <p:spPr>
          <a:xfrm>
            <a:off x="4175787" y="6309321"/>
            <a:ext cx="3860800" cy="365125"/>
          </a:xfrm>
        </p:spPr>
        <p:txBody>
          <a:bodyPr/>
          <a:lstStyle>
            <a:lvl1pPr>
              <a:defRPr sz="1600"/>
            </a:lvl1pPr>
          </a:lstStyle>
          <a:p>
            <a:endParaRPr lang="nb-NO" dirty="0"/>
          </a:p>
        </p:txBody>
      </p:sp>
      <p:sp>
        <p:nvSpPr>
          <p:cNvPr id="6" name="Slide Number Placeholder 5"/>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327131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D4503D88-B818-4948-A156-9DB5F9B1AB07}" type="datetime1">
              <a:rPr lang="nb-NO" smtClean="0"/>
              <a:t>16.09.2019</a:t>
            </a:fld>
            <a:endParaRPr lang="nb-NO"/>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10899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9CB0718F-F517-405B-99F1-48AC48F809D2}" type="datetime1">
              <a:rPr lang="nb-NO" smtClean="0"/>
              <a:t>16.09.2019</a:t>
            </a:fld>
            <a:endParaRPr lang="nb-NO"/>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3252429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420F53F9-125E-4A79-920A-975012B5F2D5}" type="datetime1">
              <a:rPr lang="nb-NO" smtClean="0"/>
              <a:t>16.09.2019</a:t>
            </a:fld>
            <a:endParaRPr lang="nb-NO"/>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42237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FF171890-DCAF-4E65-A9DA-E7D3C00F6038}" type="datetime1">
              <a:rPr lang="nb-NO" smtClean="0"/>
              <a:t>16.09.2019</a:t>
            </a:fld>
            <a:endParaRPr lang="nb-NO"/>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61171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461C8-8175-4C2A-86B0-8133C06CBB52}" type="datetime1">
              <a:rPr lang="nb-NO" smtClean="0"/>
              <a:t>16.09.2019</a:t>
            </a:fld>
            <a:endParaRPr lang="nb-NO"/>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343258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nb-NO"/>
          </a:p>
        </p:txBody>
      </p:sp>
      <p:sp>
        <p:nvSpPr>
          <p:cNvPr id="3" name="Content Placeholder 2"/>
          <p:cNvSpPr>
            <a:spLocks noGrp="1"/>
          </p:cNvSpPr>
          <p:nvPr>
            <p:ph sz="half" idx="1"/>
          </p:nvPr>
        </p:nvSpPr>
        <p:spPr>
          <a:xfrm>
            <a:off x="609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B940B68E-CF82-4A0D-90BE-2A767CC93D3D}" type="datetime1">
              <a:rPr lang="nb-NO" smtClean="0"/>
              <a:t>16.09.2019</a:t>
            </a:fld>
            <a:endParaRPr lang="nb-NO"/>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6355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15DDB730-DB7B-4D6A-B1D5-6706EED37C8E}" type="datetime1">
              <a:rPr lang="nb-NO" smtClean="0"/>
              <a:t>16.09.2019</a:t>
            </a:fld>
            <a:endParaRPr lang="nb-NO"/>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209363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4FD7D9EF-1664-40DD-86FA-D1804A33A743}" type="datetime1">
              <a:rPr lang="nb-NO" smtClean="0"/>
              <a:t>16.09.2019</a:t>
            </a:fld>
            <a:endParaRPr lang="nb-NO"/>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145267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748A2-5C0D-4398-BAE2-13EDA0A21170}" type="datetime1">
              <a:rPr lang="nb-NO" smtClean="0"/>
              <a:t>16.09.2019</a:t>
            </a:fld>
            <a:endParaRPr lang="nb-NO"/>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346355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1"/>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6E89E8-C7CC-42C2-BF77-3DBAADFF89D2}" type="datetime1">
              <a:rPr lang="nb-NO" smtClean="0"/>
              <a:t>16.09.2019</a:t>
            </a:fld>
            <a:endParaRPr lang="nb-NO"/>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141402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A75DD-CA52-4CDA-9A35-36A5D530D48B}" type="datetime1">
              <a:rPr lang="nb-NO" smtClean="0"/>
              <a:t>16.09.2019</a:t>
            </a:fld>
            <a:endParaRPr lang="nb-NO"/>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FCCF3D6E-F6E4-4626-B8BA-609894B476B5}" type="slidenum">
              <a:rPr lang="nb-NO" smtClean="0"/>
              <a:t>‹#›</a:t>
            </a:fld>
            <a:endParaRPr lang="nb-NO"/>
          </a:p>
        </p:txBody>
      </p:sp>
    </p:spTree>
    <p:extLst>
      <p:ext uri="{BB962C8B-B14F-4D97-AF65-F5344CB8AC3E}">
        <p14:creationId xmlns:p14="http://schemas.microsoft.com/office/powerpoint/2010/main" val="226683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8F7AC-3AD0-42CD-BCE2-121DA759C639}" type="datetime1">
              <a:rPr lang="nb-NO" smtClean="0"/>
              <a:t>16.09.2019</a:t>
            </a:fld>
            <a:endParaRPr lang="nb-NO"/>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F3D6E-F6E4-4626-B8BA-609894B476B5}" type="slidenum">
              <a:rPr lang="nb-NO" smtClean="0"/>
              <a:t>‹#›</a:t>
            </a:fld>
            <a:endParaRPr lang="nb-NO"/>
          </a:p>
        </p:txBody>
      </p:sp>
      <p:pic>
        <p:nvPicPr>
          <p:cNvPr id="7" name="Bild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60363" y="6355928"/>
            <a:ext cx="2480128" cy="387624"/>
          </a:xfrm>
          <a:prstGeom prst="rect">
            <a:avLst/>
          </a:prstGeom>
        </p:spPr>
      </p:pic>
    </p:spTree>
    <p:extLst>
      <p:ext uri="{BB962C8B-B14F-4D97-AF65-F5344CB8AC3E}">
        <p14:creationId xmlns:p14="http://schemas.microsoft.com/office/powerpoint/2010/main" val="3539739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6" Type="http://schemas.openxmlformats.org/officeDocument/2006/relationships/image" Target="../media/image27.png"/><Relationship Id="rId21" Type="http://schemas.openxmlformats.org/officeDocument/2006/relationships/image" Target="../media/image22.sv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jpg"/><Relationship Id="rId50" Type="http://schemas.openxmlformats.org/officeDocument/2006/relationships/image" Target="../media/image51.png"/><Relationship Id="rId55" Type="http://schemas.openxmlformats.org/officeDocument/2006/relationships/image" Target="../media/image56.jpeg"/><Relationship Id="rId63" Type="http://schemas.openxmlformats.org/officeDocument/2006/relationships/image" Target="../media/image64.png"/><Relationship Id="rId7" Type="http://schemas.openxmlformats.org/officeDocument/2006/relationships/image" Target="../media/image8.png"/><Relationship Id="rId2" Type="http://schemas.openxmlformats.org/officeDocument/2006/relationships/notesSlide" Target="../notesSlides/notesSlide4.xml"/><Relationship Id="rId16" Type="http://schemas.openxmlformats.org/officeDocument/2006/relationships/image" Target="../media/image17.png"/><Relationship Id="rId29" Type="http://schemas.openxmlformats.org/officeDocument/2006/relationships/image" Target="../media/image30.jpg"/><Relationship Id="rId11" Type="http://schemas.openxmlformats.org/officeDocument/2006/relationships/image" Target="../media/image12.jp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jpg"/><Relationship Id="rId45" Type="http://schemas.openxmlformats.org/officeDocument/2006/relationships/image" Target="../media/image46.svg"/><Relationship Id="rId53" Type="http://schemas.openxmlformats.org/officeDocument/2006/relationships/image" Target="../media/image54.png"/><Relationship Id="rId58" Type="http://schemas.openxmlformats.org/officeDocument/2006/relationships/image" Target="../media/image59.png"/><Relationship Id="rId66" Type="http://schemas.openxmlformats.org/officeDocument/2006/relationships/image" Target="../media/image67.png"/><Relationship Id="rId5" Type="http://schemas.openxmlformats.org/officeDocument/2006/relationships/image" Target="../media/image6.png"/><Relationship Id="rId61" Type="http://schemas.openxmlformats.org/officeDocument/2006/relationships/image" Target="../media/image62.png"/><Relationship Id="rId19" Type="http://schemas.openxmlformats.org/officeDocument/2006/relationships/image" Target="../media/image20.png"/><Relationship Id="rId14" Type="http://schemas.openxmlformats.org/officeDocument/2006/relationships/image" Target="../media/image15.png"/><Relationship Id="rId22" Type="http://schemas.openxmlformats.org/officeDocument/2006/relationships/image" Target="../media/image23.jp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image" Target="../media/image49.png"/><Relationship Id="rId56" Type="http://schemas.openxmlformats.org/officeDocument/2006/relationships/image" Target="../media/image57.png"/><Relationship Id="rId64" Type="http://schemas.openxmlformats.org/officeDocument/2006/relationships/image" Target="../media/image65.png"/><Relationship Id="rId8" Type="http://schemas.openxmlformats.org/officeDocument/2006/relationships/image" Target="../media/image9.png"/><Relationship Id="rId51" Type="http://schemas.openxmlformats.org/officeDocument/2006/relationships/image" Target="../media/image52.png"/><Relationship Id="rId3" Type="http://schemas.openxmlformats.org/officeDocument/2006/relationships/image" Target="../media/image4.png"/><Relationship Id="rId12" Type="http://schemas.openxmlformats.org/officeDocument/2006/relationships/image" Target="../media/image13.gif"/><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gif"/><Relationship Id="rId46" Type="http://schemas.openxmlformats.org/officeDocument/2006/relationships/image" Target="../media/image47.png"/><Relationship Id="rId59" Type="http://schemas.openxmlformats.org/officeDocument/2006/relationships/image" Target="../media/image60.png"/><Relationship Id="rId67" Type="http://schemas.openxmlformats.org/officeDocument/2006/relationships/image" Target="../media/image68.jpeg"/><Relationship Id="rId20" Type="http://schemas.openxmlformats.org/officeDocument/2006/relationships/image" Target="../media/image21.png"/><Relationship Id="rId41" Type="http://schemas.openxmlformats.org/officeDocument/2006/relationships/image" Target="../media/image42.png"/><Relationship Id="rId54" Type="http://schemas.openxmlformats.org/officeDocument/2006/relationships/image" Target="../media/image55.png"/><Relationship Id="rId6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7.jp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36" Type="http://schemas.openxmlformats.org/officeDocument/2006/relationships/image" Target="../media/image37.png"/><Relationship Id="rId49" Type="http://schemas.openxmlformats.org/officeDocument/2006/relationships/image" Target="../media/image50.png"/><Relationship Id="rId57" Type="http://schemas.openxmlformats.org/officeDocument/2006/relationships/image" Target="../media/image58.png"/><Relationship Id="rId10" Type="http://schemas.openxmlformats.org/officeDocument/2006/relationships/image" Target="../media/image11.png"/><Relationship Id="rId31" Type="http://schemas.openxmlformats.org/officeDocument/2006/relationships/image" Target="../media/image32.png"/><Relationship Id="rId44" Type="http://schemas.openxmlformats.org/officeDocument/2006/relationships/image" Target="../media/image45.png"/><Relationship Id="rId52" Type="http://schemas.openxmlformats.org/officeDocument/2006/relationships/image" Target="../media/image53.png"/><Relationship Id="rId60" Type="http://schemas.openxmlformats.org/officeDocument/2006/relationships/image" Target="../media/image61.jpeg"/><Relationship Id="rId65" Type="http://schemas.openxmlformats.org/officeDocument/2006/relationships/image" Target="../media/image66.jpeg"/><Relationship Id="rId4" Type="http://schemas.openxmlformats.org/officeDocument/2006/relationships/image" Target="../media/image5.jpg"/><Relationship Id="rId9" Type="http://schemas.openxmlformats.org/officeDocument/2006/relationships/image" Target="../media/image10.jpg"/><Relationship Id="rId13" Type="http://schemas.openxmlformats.org/officeDocument/2006/relationships/image" Target="../media/image14.png"/><Relationship Id="rId18" Type="http://schemas.openxmlformats.org/officeDocument/2006/relationships/image" Target="../media/image19.png"/><Relationship Id="rId39"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6088" y="2130426"/>
            <a:ext cx="7772400" cy="1470025"/>
          </a:xfrm>
        </p:spPr>
        <p:txBody>
          <a:bodyPr>
            <a:normAutofit/>
          </a:bodyPr>
          <a:lstStyle/>
          <a:p>
            <a:r>
              <a:rPr lang="nb-NO" dirty="0"/>
              <a:t>Krafttak for grønn vekst</a:t>
            </a:r>
            <a:br>
              <a:rPr lang="nb-NO" dirty="0"/>
            </a:br>
            <a:r>
              <a:rPr lang="nb-NO" sz="1600" dirty="0"/>
              <a:t>Oppsummering Forprosjekt steg 1</a:t>
            </a:r>
            <a:br>
              <a:rPr lang="nb-NO" sz="1600" dirty="0"/>
            </a:br>
            <a:r>
              <a:rPr lang="nb-NO" sz="1600" dirty="0"/>
              <a:t>Næringslivet i Gudbrandsdalen og Lillehammer i et bærekraftig vekstperspektiv</a:t>
            </a:r>
            <a:endParaRPr lang="nb-NO" dirty="0"/>
          </a:p>
        </p:txBody>
      </p:sp>
      <p:sp>
        <p:nvSpPr>
          <p:cNvPr id="3" name="Subtitle 2"/>
          <p:cNvSpPr>
            <a:spLocks noGrp="1"/>
          </p:cNvSpPr>
          <p:nvPr>
            <p:ph type="subTitle" idx="1"/>
          </p:nvPr>
        </p:nvSpPr>
        <p:spPr>
          <a:xfrm>
            <a:off x="2716088" y="3886200"/>
            <a:ext cx="6400800" cy="1752600"/>
          </a:xfrm>
        </p:spPr>
        <p:txBody>
          <a:bodyPr/>
          <a:lstStyle/>
          <a:p>
            <a:pPr algn="l"/>
            <a:r>
              <a:rPr lang="nb-NO" dirty="0"/>
              <a:t>Møte Hundorp, Dale-Gudbrands Gard</a:t>
            </a:r>
          </a:p>
          <a:p>
            <a:pPr algn="l"/>
            <a:r>
              <a:rPr lang="nb-NO" dirty="0"/>
              <a:t>12. september 2019</a:t>
            </a:r>
          </a:p>
          <a:p>
            <a:pPr algn="l"/>
            <a:r>
              <a:rPr lang="nb-NO" dirty="0"/>
              <a:t>Tommy Rudihagen</a:t>
            </a:r>
          </a:p>
        </p:txBody>
      </p:sp>
    </p:spTree>
    <p:extLst>
      <p:ext uri="{BB962C8B-B14F-4D97-AF65-F5344CB8AC3E}">
        <p14:creationId xmlns:p14="http://schemas.microsoft.com/office/powerpoint/2010/main" val="225490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1D95EC-FABB-447E-BF4C-C53EB8DD4B83}"/>
              </a:ext>
            </a:extLst>
          </p:cNvPr>
          <p:cNvSpPr>
            <a:spLocks noGrp="1"/>
          </p:cNvSpPr>
          <p:nvPr>
            <p:ph type="title"/>
          </p:nvPr>
        </p:nvSpPr>
        <p:spPr/>
        <p:txBody>
          <a:bodyPr/>
          <a:lstStyle/>
          <a:p>
            <a:r>
              <a:rPr lang="nb-NO" dirty="0"/>
              <a:t>Samarbeid mellom bedriftene*</a:t>
            </a:r>
          </a:p>
        </p:txBody>
      </p:sp>
      <p:sp>
        <p:nvSpPr>
          <p:cNvPr id="3" name="Plassholder for bunntekst 2">
            <a:extLst>
              <a:ext uri="{FF2B5EF4-FFF2-40B4-BE49-F238E27FC236}">
                <a16:creationId xmlns:a16="http://schemas.microsoft.com/office/drawing/2014/main" id="{BA390548-E9E5-48FB-832B-D78FD66FAD7E}"/>
              </a:ext>
            </a:extLst>
          </p:cNvPr>
          <p:cNvSpPr>
            <a:spLocks noGrp="1"/>
          </p:cNvSpPr>
          <p:nvPr>
            <p:ph type="ftr" sz="quarter" idx="11"/>
          </p:nvPr>
        </p:nvSpPr>
        <p:spPr/>
        <p:txBody>
          <a:bodyPr/>
          <a:lstStyle/>
          <a:p>
            <a:endParaRPr lang="nb-NO" dirty="0"/>
          </a:p>
        </p:txBody>
      </p:sp>
      <p:grpSp>
        <p:nvGrpSpPr>
          <p:cNvPr id="14" name="Gruppe 13">
            <a:extLst>
              <a:ext uri="{FF2B5EF4-FFF2-40B4-BE49-F238E27FC236}">
                <a16:creationId xmlns:a16="http://schemas.microsoft.com/office/drawing/2014/main" id="{2AC11EDE-7615-48B2-A8A7-79D4CDAC3A74}"/>
              </a:ext>
            </a:extLst>
          </p:cNvPr>
          <p:cNvGrpSpPr/>
          <p:nvPr/>
        </p:nvGrpSpPr>
        <p:grpSpPr>
          <a:xfrm>
            <a:off x="695400" y="1836112"/>
            <a:ext cx="5040560" cy="3753128"/>
            <a:chOff x="695400" y="1836112"/>
            <a:chExt cx="5040560" cy="3753128"/>
          </a:xfrm>
        </p:grpSpPr>
        <p:pic>
          <p:nvPicPr>
            <p:cNvPr id="7" name="Bilde 6">
              <a:extLst>
                <a:ext uri="{FF2B5EF4-FFF2-40B4-BE49-F238E27FC236}">
                  <a16:creationId xmlns:a16="http://schemas.microsoft.com/office/drawing/2014/main" id="{6FFCCC48-AABC-4FDB-9E54-B0DB1E054B5D}"/>
                </a:ext>
              </a:extLst>
            </p:cNvPr>
            <p:cNvPicPr>
              <a:picLocks noChangeAspect="1"/>
            </p:cNvPicPr>
            <p:nvPr/>
          </p:nvPicPr>
          <p:blipFill>
            <a:blip r:embed="rId2"/>
            <a:stretch>
              <a:fillRect/>
            </a:stretch>
          </p:blipFill>
          <p:spPr>
            <a:xfrm>
              <a:off x="695400" y="2564904"/>
              <a:ext cx="5040560" cy="3024336"/>
            </a:xfrm>
            <a:prstGeom prst="rect">
              <a:avLst/>
            </a:prstGeom>
          </p:spPr>
        </p:pic>
        <p:sp>
          <p:nvSpPr>
            <p:cNvPr id="8" name="TekstSylinder 7">
              <a:extLst>
                <a:ext uri="{FF2B5EF4-FFF2-40B4-BE49-F238E27FC236}">
                  <a16:creationId xmlns:a16="http://schemas.microsoft.com/office/drawing/2014/main" id="{293F8E71-A3BD-4CC6-8403-6CD8229BEB64}"/>
                </a:ext>
              </a:extLst>
            </p:cNvPr>
            <p:cNvSpPr txBox="1"/>
            <p:nvPr/>
          </p:nvSpPr>
          <p:spPr>
            <a:xfrm>
              <a:off x="911424" y="1836112"/>
              <a:ext cx="3765624" cy="584775"/>
            </a:xfrm>
            <a:prstGeom prst="rect">
              <a:avLst/>
            </a:prstGeom>
            <a:noFill/>
          </p:spPr>
          <p:txBody>
            <a:bodyPr wrap="square" rtlCol="0">
              <a:spAutoFit/>
            </a:bodyPr>
            <a:lstStyle/>
            <a:p>
              <a:r>
                <a:rPr lang="nb-NO" sz="1600" dirty="0"/>
                <a:t>Andel som i </a:t>
              </a:r>
              <a:r>
                <a:rPr lang="nb-NO" sz="1600" u="sng" dirty="0"/>
                <a:t>noe eller stor grad</a:t>
              </a:r>
              <a:r>
                <a:rPr lang="nb-NO" sz="1600" dirty="0"/>
                <a:t> har strategisk samarbeid med andre bedrifter:</a:t>
              </a:r>
            </a:p>
          </p:txBody>
        </p:sp>
      </p:grpSp>
      <p:grpSp>
        <p:nvGrpSpPr>
          <p:cNvPr id="15" name="Gruppe 14">
            <a:extLst>
              <a:ext uri="{FF2B5EF4-FFF2-40B4-BE49-F238E27FC236}">
                <a16:creationId xmlns:a16="http://schemas.microsoft.com/office/drawing/2014/main" id="{2B895BFA-2493-4DAE-9C12-CBBAD2D8A97E}"/>
              </a:ext>
            </a:extLst>
          </p:cNvPr>
          <p:cNvGrpSpPr/>
          <p:nvPr/>
        </p:nvGrpSpPr>
        <p:grpSpPr>
          <a:xfrm>
            <a:off x="6528047" y="1836112"/>
            <a:ext cx="5130979" cy="3753128"/>
            <a:chOff x="6528047" y="1836112"/>
            <a:chExt cx="5130979" cy="3753128"/>
          </a:xfrm>
        </p:grpSpPr>
        <p:pic>
          <p:nvPicPr>
            <p:cNvPr id="9" name="Bilde 8">
              <a:extLst>
                <a:ext uri="{FF2B5EF4-FFF2-40B4-BE49-F238E27FC236}">
                  <a16:creationId xmlns:a16="http://schemas.microsoft.com/office/drawing/2014/main" id="{3E8FC0AF-A277-4306-9CAB-AC04D4D99811}"/>
                </a:ext>
              </a:extLst>
            </p:cNvPr>
            <p:cNvPicPr>
              <a:picLocks noChangeAspect="1"/>
            </p:cNvPicPr>
            <p:nvPr/>
          </p:nvPicPr>
          <p:blipFill>
            <a:blip r:embed="rId3"/>
            <a:stretch>
              <a:fillRect/>
            </a:stretch>
          </p:blipFill>
          <p:spPr>
            <a:xfrm>
              <a:off x="6528047" y="2519204"/>
              <a:ext cx="5130979" cy="3070036"/>
            </a:xfrm>
            <a:prstGeom prst="rect">
              <a:avLst/>
            </a:prstGeom>
          </p:spPr>
        </p:pic>
        <p:sp>
          <p:nvSpPr>
            <p:cNvPr id="10" name="TekstSylinder 9">
              <a:extLst>
                <a:ext uri="{FF2B5EF4-FFF2-40B4-BE49-F238E27FC236}">
                  <a16:creationId xmlns:a16="http://schemas.microsoft.com/office/drawing/2014/main" id="{D5507C9B-A85A-426D-8CA3-CD8F4BC2E31C}"/>
                </a:ext>
              </a:extLst>
            </p:cNvPr>
            <p:cNvSpPr txBox="1"/>
            <p:nvPr/>
          </p:nvSpPr>
          <p:spPr>
            <a:xfrm>
              <a:off x="6589343" y="1836112"/>
              <a:ext cx="3765624" cy="584775"/>
            </a:xfrm>
            <a:prstGeom prst="rect">
              <a:avLst/>
            </a:prstGeom>
            <a:noFill/>
          </p:spPr>
          <p:txBody>
            <a:bodyPr wrap="square" rtlCol="0">
              <a:spAutoFit/>
            </a:bodyPr>
            <a:lstStyle/>
            <a:p>
              <a:r>
                <a:rPr lang="nb-NO" sz="1600" dirty="0"/>
                <a:t>Andel som i </a:t>
              </a:r>
              <a:r>
                <a:rPr lang="nb-NO" sz="1600" u="sng" dirty="0"/>
                <a:t>stor grad</a:t>
              </a:r>
              <a:r>
                <a:rPr lang="nb-NO" sz="1600" dirty="0"/>
                <a:t> har strategisk samarbeid med andre bedrifter::</a:t>
              </a:r>
            </a:p>
          </p:txBody>
        </p:sp>
      </p:grpSp>
      <p:sp>
        <p:nvSpPr>
          <p:cNvPr id="11" name="TekstSylinder 10">
            <a:extLst>
              <a:ext uri="{FF2B5EF4-FFF2-40B4-BE49-F238E27FC236}">
                <a16:creationId xmlns:a16="http://schemas.microsoft.com/office/drawing/2014/main" id="{BD7FF63C-9407-4410-BD39-3FC2B5C775EA}"/>
              </a:ext>
            </a:extLst>
          </p:cNvPr>
          <p:cNvSpPr txBox="1"/>
          <p:nvPr/>
        </p:nvSpPr>
        <p:spPr>
          <a:xfrm>
            <a:off x="407368" y="6167765"/>
            <a:ext cx="2965748" cy="276999"/>
          </a:xfrm>
          <a:prstGeom prst="rect">
            <a:avLst/>
          </a:prstGeom>
          <a:noFill/>
        </p:spPr>
        <p:txBody>
          <a:bodyPr wrap="none" rtlCol="0">
            <a:spAutoFit/>
          </a:bodyPr>
          <a:lstStyle/>
          <a:p>
            <a:r>
              <a:rPr lang="nb-NO" sz="1200" dirty="0"/>
              <a:t>*Kilde: Spørreundersøkelse juni-august 2019</a:t>
            </a:r>
          </a:p>
        </p:txBody>
      </p:sp>
      <p:sp>
        <p:nvSpPr>
          <p:cNvPr id="13" name="TekstSylinder 12">
            <a:extLst>
              <a:ext uri="{FF2B5EF4-FFF2-40B4-BE49-F238E27FC236}">
                <a16:creationId xmlns:a16="http://schemas.microsoft.com/office/drawing/2014/main" id="{E7AE1022-BC13-4442-BB9D-3E4822D41317}"/>
              </a:ext>
            </a:extLst>
          </p:cNvPr>
          <p:cNvSpPr txBox="1"/>
          <p:nvPr/>
        </p:nvSpPr>
        <p:spPr>
          <a:xfrm>
            <a:off x="8692173" y="3512041"/>
            <a:ext cx="2516395" cy="276999"/>
          </a:xfrm>
          <a:prstGeom prst="rect">
            <a:avLst/>
          </a:prstGeom>
          <a:noFill/>
        </p:spPr>
        <p:txBody>
          <a:bodyPr wrap="square" rtlCol="0">
            <a:spAutoFit/>
          </a:bodyPr>
          <a:lstStyle/>
          <a:p>
            <a:pPr algn="ctr"/>
            <a:r>
              <a:rPr lang="nb-NO" sz="1200" dirty="0"/>
              <a:t>Lønnsomhetsgrad 10 %, snitt 6-7 %</a:t>
            </a:r>
          </a:p>
        </p:txBody>
      </p:sp>
    </p:spTree>
    <p:extLst>
      <p:ext uri="{BB962C8B-B14F-4D97-AF65-F5344CB8AC3E}">
        <p14:creationId xmlns:p14="http://schemas.microsoft.com/office/powerpoint/2010/main" val="2568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838A4999-80DF-4114-88A9-CD50E3F79762}"/>
              </a:ext>
            </a:extLst>
          </p:cNvPr>
          <p:cNvPicPr>
            <a:picLocks noChangeAspect="1"/>
          </p:cNvPicPr>
          <p:nvPr/>
        </p:nvPicPr>
        <p:blipFill>
          <a:blip r:embed="rId3"/>
          <a:stretch>
            <a:fillRect/>
          </a:stretch>
        </p:blipFill>
        <p:spPr>
          <a:xfrm>
            <a:off x="1487488" y="2101483"/>
            <a:ext cx="8877300" cy="3194050"/>
          </a:xfrm>
          <a:prstGeom prst="rect">
            <a:avLst/>
          </a:prstGeom>
        </p:spPr>
      </p:pic>
      <p:sp>
        <p:nvSpPr>
          <p:cNvPr id="5" name="Tittel 4">
            <a:extLst>
              <a:ext uri="{FF2B5EF4-FFF2-40B4-BE49-F238E27FC236}">
                <a16:creationId xmlns:a16="http://schemas.microsoft.com/office/drawing/2014/main" id="{166D8289-8E2D-44AA-9399-9C6BBFB4B77E}"/>
              </a:ext>
            </a:extLst>
          </p:cNvPr>
          <p:cNvSpPr>
            <a:spLocks noGrp="1"/>
          </p:cNvSpPr>
          <p:nvPr>
            <p:ph type="title"/>
          </p:nvPr>
        </p:nvSpPr>
        <p:spPr/>
        <p:txBody>
          <a:bodyPr/>
          <a:lstStyle/>
          <a:p>
            <a:r>
              <a:rPr lang="nb-NO" dirty="0"/>
              <a:t>Næringsstruktur Gudbrandsdalen sammenlignet med landet totalt*</a:t>
            </a:r>
          </a:p>
        </p:txBody>
      </p:sp>
      <p:sp>
        <p:nvSpPr>
          <p:cNvPr id="4" name="Plassholder for bunntekst 3">
            <a:extLst>
              <a:ext uri="{FF2B5EF4-FFF2-40B4-BE49-F238E27FC236}">
                <a16:creationId xmlns:a16="http://schemas.microsoft.com/office/drawing/2014/main" id="{C2015DD4-CF09-4EA5-88D1-A2F8A5A2E9BB}"/>
              </a:ext>
            </a:extLst>
          </p:cNvPr>
          <p:cNvSpPr>
            <a:spLocks noGrp="1"/>
          </p:cNvSpPr>
          <p:nvPr>
            <p:ph type="ftr" sz="quarter" idx="11"/>
          </p:nvPr>
        </p:nvSpPr>
        <p:spPr/>
        <p:txBody>
          <a:bodyPr/>
          <a:lstStyle/>
          <a:p>
            <a:endParaRPr lang="nb-NO" dirty="0"/>
          </a:p>
        </p:txBody>
      </p:sp>
      <p:sp>
        <p:nvSpPr>
          <p:cNvPr id="2" name="TekstSylinder 1">
            <a:extLst>
              <a:ext uri="{FF2B5EF4-FFF2-40B4-BE49-F238E27FC236}">
                <a16:creationId xmlns:a16="http://schemas.microsoft.com/office/drawing/2014/main" id="{80B5EFF1-2A04-4B76-B1D0-7688FC7DBCB4}"/>
              </a:ext>
            </a:extLst>
          </p:cNvPr>
          <p:cNvSpPr txBox="1"/>
          <p:nvPr/>
        </p:nvSpPr>
        <p:spPr>
          <a:xfrm>
            <a:off x="695400" y="6093296"/>
            <a:ext cx="8917249" cy="307777"/>
          </a:xfrm>
          <a:prstGeom prst="rect">
            <a:avLst/>
          </a:prstGeom>
          <a:noFill/>
        </p:spPr>
        <p:txBody>
          <a:bodyPr wrap="none" rtlCol="0">
            <a:spAutoFit/>
          </a:bodyPr>
          <a:lstStyle/>
          <a:p>
            <a:r>
              <a:rPr lang="nb-NO" sz="1400" dirty="0"/>
              <a:t>*Kilde: SSB. Merk at tall etter bedriftenes registrerte kommunetilhørighet. Samlet cirka 36 000 arbeidsplasser i regionen.</a:t>
            </a:r>
          </a:p>
        </p:txBody>
      </p:sp>
      <p:grpSp>
        <p:nvGrpSpPr>
          <p:cNvPr id="23" name="Gruppe 22">
            <a:extLst>
              <a:ext uri="{FF2B5EF4-FFF2-40B4-BE49-F238E27FC236}">
                <a16:creationId xmlns:a16="http://schemas.microsoft.com/office/drawing/2014/main" id="{007E2164-34B0-4B48-9AF8-308195B831B6}"/>
              </a:ext>
            </a:extLst>
          </p:cNvPr>
          <p:cNvGrpSpPr/>
          <p:nvPr/>
        </p:nvGrpSpPr>
        <p:grpSpPr>
          <a:xfrm>
            <a:off x="4655840" y="1249806"/>
            <a:ext cx="1944216" cy="1747146"/>
            <a:chOff x="4655840" y="1249806"/>
            <a:chExt cx="1944216" cy="1747146"/>
          </a:xfrm>
        </p:grpSpPr>
        <p:sp>
          <p:nvSpPr>
            <p:cNvPr id="3" name="TekstSylinder 2">
              <a:extLst>
                <a:ext uri="{FF2B5EF4-FFF2-40B4-BE49-F238E27FC236}">
                  <a16:creationId xmlns:a16="http://schemas.microsoft.com/office/drawing/2014/main" id="{9C3FE967-BB34-4B99-B82F-56581AC61789}"/>
                </a:ext>
              </a:extLst>
            </p:cNvPr>
            <p:cNvSpPr txBox="1"/>
            <p:nvPr/>
          </p:nvSpPr>
          <p:spPr>
            <a:xfrm>
              <a:off x="4655840" y="1249806"/>
              <a:ext cx="1944216" cy="430887"/>
            </a:xfrm>
            <a:prstGeom prst="rect">
              <a:avLst/>
            </a:prstGeom>
            <a:noFill/>
          </p:spPr>
          <p:txBody>
            <a:bodyPr wrap="square" rtlCol="0">
              <a:spAutoFit/>
            </a:bodyPr>
            <a:lstStyle/>
            <a:p>
              <a:pPr algn="ctr"/>
              <a:r>
                <a:rPr lang="nb-NO" sz="1100" dirty="0"/>
                <a:t>250-300 pendler til industriarbeidsplasser</a:t>
              </a:r>
            </a:p>
          </p:txBody>
        </p:sp>
        <p:cxnSp>
          <p:nvCxnSpPr>
            <p:cNvPr id="9" name="Rett pilkobling 8">
              <a:extLst>
                <a:ext uri="{FF2B5EF4-FFF2-40B4-BE49-F238E27FC236}">
                  <a16:creationId xmlns:a16="http://schemas.microsoft.com/office/drawing/2014/main" id="{9B8AD89F-7A5D-478B-B25C-7F5F23FF50A9}"/>
                </a:ext>
              </a:extLst>
            </p:cNvPr>
            <p:cNvCxnSpPr>
              <a:stCxn id="3" idx="2"/>
            </p:cNvCxnSpPr>
            <p:nvPr/>
          </p:nvCxnSpPr>
          <p:spPr>
            <a:xfrm>
              <a:off x="5627948" y="1680693"/>
              <a:ext cx="36004" cy="131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DB339CAD-DC25-4C56-B55D-DB9FDE8AB00E}"/>
              </a:ext>
            </a:extLst>
          </p:cNvPr>
          <p:cNvGrpSpPr/>
          <p:nvPr/>
        </p:nvGrpSpPr>
        <p:grpSpPr>
          <a:xfrm>
            <a:off x="6528050" y="1255602"/>
            <a:ext cx="1594593" cy="1957374"/>
            <a:chOff x="6528050" y="1255602"/>
            <a:chExt cx="1594593" cy="1957374"/>
          </a:xfrm>
        </p:grpSpPr>
        <p:sp>
          <p:nvSpPr>
            <p:cNvPr id="11" name="TekstSylinder 10">
              <a:extLst>
                <a:ext uri="{FF2B5EF4-FFF2-40B4-BE49-F238E27FC236}">
                  <a16:creationId xmlns:a16="http://schemas.microsoft.com/office/drawing/2014/main" id="{1BFE5DAC-1BBD-4CF3-936E-E600EBE206AA}"/>
                </a:ext>
              </a:extLst>
            </p:cNvPr>
            <p:cNvSpPr txBox="1"/>
            <p:nvPr/>
          </p:nvSpPr>
          <p:spPr>
            <a:xfrm>
              <a:off x="6528050" y="1255602"/>
              <a:ext cx="1594593" cy="430887"/>
            </a:xfrm>
            <a:prstGeom prst="rect">
              <a:avLst/>
            </a:prstGeom>
            <a:noFill/>
          </p:spPr>
          <p:txBody>
            <a:bodyPr wrap="square" rtlCol="0">
              <a:spAutoFit/>
            </a:bodyPr>
            <a:lstStyle/>
            <a:p>
              <a:pPr algn="ctr"/>
              <a:r>
                <a:rPr lang="nb-NO" sz="1100" dirty="0"/>
                <a:t>400 (600) pendlere til BA-næringen</a:t>
              </a:r>
            </a:p>
          </p:txBody>
        </p:sp>
        <p:cxnSp>
          <p:nvCxnSpPr>
            <p:cNvPr id="13" name="Rett pilkobling 12">
              <a:extLst>
                <a:ext uri="{FF2B5EF4-FFF2-40B4-BE49-F238E27FC236}">
                  <a16:creationId xmlns:a16="http://schemas.microsoft.com/office/drawing/2014/main" id="{FA95E7FA-AB11-4403-B0CE-442ABF6B862F}"/>
                </a:ext>
              </a:extLst>
            </p:cNvPr>
            <p:cNvCxnSpPr>
              <a:cxnSpLocks/>
              <a:stCxn id="11" idx="2"/>
            </p:cNvCxnSpPr>
            <p:nvPr/>
          </p:nvCxnSpPr>
          <p:spPr>
            <a:xfrm>
              <a:off x="7325347" y="1686489"/>
              <a:ext cx="0" cy="1526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CEB092EE-383C-41B9-958B-16AC923344F4}"/>
              </a:ext>
            </a:extLst>
          </p:cNvPr>
          <p:cNvGrpSpPr/>
          <p:nvPr/>
        </p:nvGrpSpPr>
        <p:grpSpPr>
          <a:xfrm>
            <a:off x="8368963" y="1230597"/>
            <a:ext cx="2741015" cy="2344980"/>
            <a:chOff x="8368963" y="1230597"/>
            <a:chExt cx="2741015" cy="2344980"/>
          </a:xfrm>
        </p:grpSpPr>
        <p:sp>
          <p:nvSpPr>
            <p:cNvPr id="14" name="TekstSylinder 13">
              <a:extLst>
                <a:ext uri="{FF2B5EF4-FFF2-40B4-BE49-F238E27FC236}">
                  <a16:creationId xmlns:a16="http://schemas.microsoft.com/office/drawing/2014/main" id="{449B006A-C4B7-4857-AC24-E6E23B30C8ED}"/>
                </a:ext>
              </a:extLst>
            </p:cNvPr>
            <p:cNvSpPr txBox="1"/>
            <p:nvPr/>
          </p:nvSpPr>
          <p:spPr>
            <a:xfrm>
              <a:off x="9165762" y="1230597"/>
              <a:ext cx="1944216" cy="261610"/>
            </a:xfrm>
            <a:prstGeom prst="rect">
              <a:avLst/>
            </a:prstGeom>
            <a:noFill/>
          </p:spPr>
          <p:txBody>
            <a:bodyPr wrap="square" rtlCol="0">
              <a:spAutoFit/>
            </a:bodyPr>
            <a:lstStyle/>
            <a:p>
              <a:pPr algn="ctr"/>
              <a:r>
                <a:rPr lang="nb-NO" sz="1100" dirty="0"/>
                <a:t>500-700 import arbeidskraft</a:t>
              </a:r>
            </a:p>
          </p:txBody>
        </p:sp>
        <p:cxnSp>
          <p:nvCxnSpPr>
            <p:cNvPr id="16" name="Rett pilkobling 15">
              <a:extLst>
                <a:ext uri="{FF2B5EF4-FFF2-40B4-BE49-F238E27FC236}">
                  <a16:creationId xmlns:a16="http://schemas.microsoft.com/office/drawing/2014/main" id="{0721DCF6-59F5-4994-8AF3-A9F7FA104851}"/>
                </a:ext>
              </a:extLst>
            </p:cNvPr>
            <p:cNvCxnSpPr>
              <a:cxnSpLocks/>
              <a:stCxn id="14" idx="2"/>
            </p:cNvCxnSpPr>
            <p:nvPr/>
          </p:nvCxnSpPr>
          <p:spPr>
            <a:xfrm flipH="1">
              <a:off x="8368963" y="1492207"/>
              <a:ext cx="1768907" cy="2083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95CB969A-DE18-445E-909E-9C7C619226F8}"/>
                </a:ext>
              </a:extLst>
            </p:cNvPr>
            <p:cNvCxnSpPr>
              <a:cxnSpLocks/>
              <a:stCxn id="14" idx="2"/>
            </p:cNvCxnSpPr>
            <p:nvPr/>
          </p:nvCxnSpPr>
          <p:spPr>
            <a:xfrm flipH="1">
              <a:off x="9788247" y="1492207"/>
              <a:ext cx="349623" cy="2008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41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1D95A0-2768-4ED9-A317-EF533790DBB2}"/>
              </a:ext>
            </a:extLst>
          </p:cNvPr>
          <p:cNvSpPr>
            <a:spLocks noGrp="1"/>
          </p:cNvSpPr>
          <p:nvPr>
            <p:ph type="title"/>
          </p:nvPr>
        </p:nvSpPr>
        <p:spPr/>
        <p:txBody>
          <a:bodyPr/>
          <a:lstStyle/>
          <a:p>
            <a:r>
              <a:rPr lang="nb-NO" dirty="0"/>
              <a:t>Inntekter fra besøkende til regionen</a:t>
            </a:r>
          </a:p>
        </p:txBody>
      </p:sp>
      <p:sp>
        <p:nvSpPr>
          <p:cNvPr id="3" name="Plassholder for bunntekst 2">
            <a:extLst>
              <a:ext uri="{FF2B5EF4-FFF2-40B4-BE49-F238E27FC236}">
                <a16:creationId xmlns:a16="http://schemas.microsoft.com/office/drawing/2014/main" id="{6D4DC9A1-07CA-4EA7-A5E5-3C006F4330C4}"/>
              </a:ext>
            </a:extLst>
          </p:cNvPr>
          <p:cNvSpPr>
            <a:spLocks noGrp="1"/>
          </p:cNvSpPr>
          <p:nvPr>
            <p:ph type="ftr" sz="quarter" idx="11"/>
          </p:nvPr>
        </p:nvSpPr>
        <p:spPr/>
        <p:txBody>
          <a:bodyPr/>
          <a:lstStyle/>
          <a:p>
            <a:endParaRPr lang="nb-NO" dirty="0"/>
          </a:p>
        </p:txBody>
      </p:sp>
      <p:pic>
        <p:nvPicPr>
          <p:cNvPr id="4" name="Bilde 3">
            <a:extLst>
              <a:ext uri="{FF2B5EF4-FFF2-40B4-BE49-F238E27FC236}">
                <a16:creationId xmlns:a16="http://schemas.microsoft.com/office/drawing/2014/main" id="{003840B2-FC08-4D33-B911-A7C0A453C967}"/>
              </a:ext>
            </a:extLst>
          </p:cNvPr>
          <p:cNvPicPr>
            <a:picLocks noChangeAspect="1"/>
          </p:cNvPicPr>
          <p:nvPr/>
        </p:nvPicPr>
        <p:blipFill>
          <a:blip r:embed="rId2"/>
          <a:stretch>
            <a:fillRect/>
          </a:stretch>
        </p:blipFill>
        <p:spPr>
          <a:xfrm>
            <a:off x="3058885" y="2389646"/>
            <a:ext cx="4968552" cy="2981131"/>
          </a:xfrm>
          <a:prstGeom prst="rect">
            <a:avLst/>
          </a:prstGeom>
        </p:spPr>
      </p:pic>
      <p:sp>
        <p:nvSpPr>
          <p:cNvPr id="5" name="TekstSylinder 4">
            <a:extLst>
              <a:ext uri="{FF2B5EF4-FFF2-40B4-BE49-F238E27FC236}">
                <a16:creationId xmlns:a16="http://schemas.microsoft.com/office/drawing/2014/main" id="{A7159BF5-4391-45C7-83EB-6AE06606E896}"/>
              </a:ext>
            </a:extLst>
          </p:cNvPr>
          <p:cNvSpPr txBox="1"/>
          <p:nvPr/>
        </p:nvSpPr>
        <p:spPr>
          <a:xfrm>
            <a:off x="839416" y="1682314"/>
            <a:ext cx="4614468" cy="338554"/>
          </a:xfrm>
          <a:prstGeom prst="rect">
            <a:avLst/>
          </a:prstGeom>
          <a:noFill/>
        </p:spPr>
        <p:txBody>
          <a:bodyPr wrap="none" rtlCol="0">
            <a:spAutoFit/>
          </a:bodyPr>
          <a:lstStyle/>
          <a:p>
            <a:r>
              <a:rPr lang="nb-NO" sz="1600" dirty="0"/>
              <a:t>Andel av totale inntekter som kommer fra besøkende</a:t>
            </a:r>
          </a:p>
        </p:txBody>
      </p:sp>
      <p:sp>
        <p:nvSpPr>
          <p:cNvPr id="6" name="Høyre klammeparentes 5">
            <a:extLst>
              <a:ext uri="{FF2B5EF4-FFF2-40B4-BE49-F238E27FC236}">
                <a16:creationId xmlns:a16="http://schemas.microsoft.com/office/drawing/2014/main" id="{FD728098-A297-4548-8AC0-CAF0C79EDD57}"/>
              </a:ext>
            </a:extLst>
          </p:cNvPr>
          <p:cNvSpPr/>
          <p:nvPr/>
        </p:nvSpPr>
        <p:spPr>
          <a:xfrm>
            <a:off x="7271353" y="2636912"/>
            <a:ext cx="202208"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7" name="TekstSylinder 6">
            <a:extLst>
              <a:ext uri="{FF2B5EF4-FFF2-40B4-BE49-F238E27FC236}">
                <a16:creationId xmlns:a16="http://schemas.microsoft.com/office/drawing/2014/main" id="{9AB60A01-35F1-4337-B891-960988A0B173}"/>
              </a:ext>
            </a:extLst>
          </p:cNvPr>
          <p:cNvSpPr txBox="1"/>
          <p:nvPr/>
        </p:nvSpPr>
        <p:spPr>
          <a:xfrm>
            <a:off x="7559385" y="2762925"/>
            <a:ext cx="1944216" cy="738664"/>
          </a:xfrm>
          <a:prstGeom prst="rect">
            <a:avLst/>
          </a:prstGeom>
          <a:noFill/>
        </p:spPr>
        <p:txBody>
          <a:bodyPr wrap="square" rtlCol="0">
            <a:spAutoFit/>
          </a:bodyPr>
          <a:lstStyle/>
          <a:p>
            <a:r>
              <a:rPr lang="nb-NO" sz="1400" dirty="0"/>
              <a:t>Over 40 % har mer enn 30 % av omsetningen fra besøkende</a:t>
            </a:r>
          </a:p>
        </p:txBody>
      </p:sp>
      <p:sp>
        <p:nvSpPr>
          <p:cNvPr id="8" name="TekstSylinder 7">
            <a:extLst>
              <a:ext uri="{FF2B5EF4-FFF2-40B4-BE49-F238E27FC236}">
                <a16:creationId xmlns:a16="http://schemas.microsoft.com/office/drawing/2014/main" id="{8F6F2F13-E9C0-401C-A5C7-D3236D069758}"/>
              </a:ext>
            </a:extLst>
          </p:cNvPr>
          <p:cNvSpPr txBox="1"/>
          <p:nvPr/>
        </p:nvSpPr>
        <p:spPr>
          <a:xfrm>
            <a:off x="7536160" y="4473597"/>
            <a:ext cx="2304256" cy="523220"/>
          </a:xfrm>
          <a:prstGeom prst="rect">
            <a:avLst/>
          </a:prstGeom>
          <a:noFill/>
        </p:spPr>
        <p:txBody>
          <a:bodyPr wrap="square" rtlCol="0">
            <a:spAutoFit/>
          </a:bodyPr>
          <a:lstStyle/>
          <a:p>
            <a:r>
              <a:rPr lang="nb-NO" sz="1400" dirty="0"/>
              <a:t>Under 30 % har neglisjerbar omsetning fra besøkende</a:t>
            </a:r>
          </a:p>
        </p:txBody>
      </p:sp>
      <p:sp>
        <p:nvSpPr>
          <p:cNvPr id="9" name="TekstSylinder 8">
            <a:extLst>
              <a:ext uri="{FF2B5EF4-FFF2-40B4-BE49-F238E27FC236}">
                <a16:creationId xmlns:a16="http://schemas.microsoft.com/office/drawing/2014/main" id="{BDEA4401-6657-4806-95C7-7522FC0DAE7E}"/>
              </a:ext>
            </a:extLst>
          </p:cNvPr>
          <p:cNvSpPr txBox="1"/>
          <p:nvPr/>
        </p:nvSpPr>
        <p:spPr>
          <a:xfrm>
            <a:off x="407368" y="6167765"/>
            <a:ext cx="2965748" cy="276999"/>
          </a:xfrm>
          <a:prstGeom prst="rect">
            <a:avLst/>
          </a:prstGeom>
          <a:noFill/>
        </p:spPr>
        <p:txBody>
          <a:bodyPr wrap="none" rtlCol="0">
            <a:spAutoFit/>
          </a:bodyPr>
          <a:lstStyle/>
          <a:p>
            <a:r>
              <a:rPr lang="nb-NO" sz="1200" dirty="0"/>
              <a:t>*Kilde: Spørreundersøkelse juni-august 2019</a:t>
            </a:r>
          </a:p>
        </p:txBody>
      </p:sp>
    </p:spTree>
    <p:extLst>
      <p:ext uri="{BB962C8B-B14F-4D97-AF65-F5344CB8AC3E}">
        <p14:creationId xmlns:p14="http://schemas.microsoft.com/office/powerpoint/2010/main" val="140994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58D247-B50C-4971-83FD-6EF8E48AB2C3}"/>
              </a:ext>
            </a:extLst>
          </p:cNvPr>
          <p:cNvSpPr>
            <a:spLocks noGrp="1"/>
          </p:cNvSpPr>
          <p:nvPr>
            <p:ph type="title"/>
          </p:nvPr>
        </p:nvSpPr>
        <p:spPr/>
        <p:txBody>
          <a:bodyPr/>
          <a:lstStyle/>
          <a:p>
            <a:r>
              <a:rPr lang="nb-NO" dirty="0"/>
              <a:t>Da kan vi hoppe til tabloidversjonen….*</a:t>
            </a:r>
          </a:p>
        </p:txBody>
      </p:sp>
      <p:sp>
        <p:nvSpPr>
          <p:cNvPr id="3" name="Plassholder for bunntekst 2">
            <a:extLst>
              <a:ext uri="{FF2B5EF4-FFF2-40B4-BE49-F238E27FC236}">
                <a16:creationId xmlns:a16="http://schemas.microsoft.com/office/drawing/2014/main" id="{3984F461-1CC0-4AF8-9173-041D94C8E67B}"/>
              </a:ext>
            </a:extLst>
          </p:cNvPr>
          <p:cNvSpPr>
            <a:spLocks noGrp="1"/>
          </p:cNvSpPr>
          <p:nvPr>
            <p:ph type="ftr" sz="quarter" idx="11"/>
          </p:nvPr>
        </p:nvSpPr>
        <p:spPr/>
        <p:txBody>
          <a:bodyPr/>
          <a:lstStyle/>
          <a:p>
            <a:endParaRPr lang="nb-NO" dirty="0"/>
          </a:p>
        </p:txBody>
      </p:sp>
      <p:pic>
        <p:nvPicPr>
          <p:cNvPr id="5" name="Bilde 4">
            <a:extLst>
              <a:ext uri="{FF2B5EF4-FFF2-40B4-BE49-F238E27FC236}">
                <a16:creationId xmlns:a16="http://schemas.microsoft.com/office/drawing/2014/main" id="{19F3948A-4E8B-4324-AE67-3F662F0B2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1268760"/>
            <a:ext cx="8101964" cy="4791830"/>
          </a:xfrm>
          <a:prstGeom prst="rect">
            <a:avLst/>
          </a:prstGeom>
        </p:spPr>
      </p:pic>
      <p:sp>
        <p:nvSpPr>
          <p:cNvPr id="4" name="TekstSylinder 3">
            <a:extLst>
              <a:ext uri="{FF2B5EF4-FFF2-40B4-BE49-F238E27FC236}">
                <a16:creationId xmlns:a16="http://schemas.microsoft.com/office/drawing/2014/main" id="{B17E04E1-CDAF-4873-8EFA-A70EE8409AB8}"/>
              </a:ext>
            </a:extLst>
          </p:cNvPr>
          <p:cNvSpPr txBox="1"/>
          <p:nvPr/>
        </p:nvSpPr>
        <p:spPr>
          <a:xfrm>
            <a:off x="263352" y="6430552"/>
            <a:ext cx="2733890" cy="276999"/>
          </a:xfrm>
          <a:prstGeom prst="rect">
            <a:avLst/>
          </a:prstGeom>
          <a:noFill/>
        </p:spPr>
        <p:txBody>
          <a:bodyPr wrap="none" rtlCol="0">
            <a:spAutoFit/>
          </a:bodyPr>
          <a:lstStyle/>
          <a:p>
            <a:r>
              <a:rPr lang="nb-NO" sz="1200" dirty="0"/>
              <a:t>*Illustrasjonen tegnet ut av Krible Design</a:t>
            </a:r>
          </a:p>
        </p:txBody>
      </p:sp>
    </p:spTree>
    <p:extLst>
      <p:ext uri="{BB962C8B-B14F-4D97-AF65-F5344CB8AC3E}">
        <p14:creationId xmlns:p14="http://schemas.microsoft.com/office/powerpoint/2010/main" val="344281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58D247-B50C-4971-83FD-6EF8E48AB2C3}"/>
              </a:ext>
            </a:extLst>
          </p:cNvPr>
          <p:cNvSpPr>
            <a:spLocks noGrp="1"/>
          </p:cNvSpPr>
          <p:nvPr>
            <p:ph type="title"/>
          </p:nvPr>
        </p:nvSpPr>
        <p:spPr/>
        <p:txBody>
          <a:bodyPr/>
          <a:lstStyle/>
          <a:p>
            <a:r>
              <a:rPr lang="nb-NO" dirty="0"/>
              <a:t>Da kan vi hoppe til tabloidversjonen….*</a:t>
            </a:r>
          </a:p>
        </p:txBody>
      </p:sp>
      <p:sp>
        <p:nvSpPr>
          <p:cNvPr id="3" name="Plassholder for bunntekst 2">
            <a:extLst>
              <a:ext uri="{FF2B5EF4-FFF2-40B4-BE49-F238E27FC236}">
                <a16:creationId xmlns:a16="http://schemas.microsoft.com/office/drawing/2014/main" id="{3984F461-1CC0-4AF8-9173-041D94C8E67B}"/>
              </a:ext>
            </a:extLst>
          </p:cNvPr>
          <p:cNvSpPr>
            <a:spLocks noGrp="1"/>
          </p:cNvSpPr>
          <p:nvPr>
            <p:ph type="ftr" sz="quarter" idx="11"/>
          </p:nvPr>
        </p:nvSpPr>
        <p:spPr/>
        <p:txBody>
          <a:bodyPr/>
          <a:lstStyle/>
          <a:p>
            <a:endParaRPr lang="nb-NO" dirty="0"/>
          </a:p>
        </p:txBody>
      </p:sp>
      <p:pic>
        <p:nvPicPr>
          <p:cNvPr id="5" name="Bilde 4">
            <a:extLst>
              <a:ext uri="{FF2B5EF4-FFF2-40B4-BE49-F238E27FC236}">
                <a16:creationId xmlns:a16="http://schemas.microsoft.com/office/drawing/2014/main" id="{19F3948A-4E8B-4324-AE67-3F662F0B2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1268760"/>
            <a:ext cx="8101964" cy="4791830"/>
          </a:xfrm>
          <a:prstGeom prst="rect">
            <a:avLst/>
          </a:prstGeom>
        </p:spPr>
      </p:pic>
      <p:grpSp>
        <p:nvGrpSpPr>
          <p:cNvPr id="6" name="Gruppe 5">
            <a:extLst>
              <a:ext uri="{FF2B5EF4-FFF2-40B4-BE49-F238E27FC236}">
                <a16:creationId xmlns:a16="http://schemas.microsoft.com/office/drawing/2014/main" id="{E98B46AF-3CE2-4C3A-AE9E-6B19D6116345}"/>
              </a:ext>
            </a:extLst>
          </p:cNvPr>
          <p:cNvGrpSpPr/>
          <p:nvPr/>
        </p:nvGrpSpPr>
        <p:grpSpPr>
          <a:xfrm>
            <a:off x="1343896" y="839933"/>
            <a:ext cx="9227992" cy="5473062"/>
            <a:chOff x="1343896" y="839933"/>
            <a:chExt cx="9227992" cy="5473062"/>
          </a:xfrm>
        </p:grpSpPr>
        <p:pic>
          <p:nvPicPr>
            <p:cNvPr id="7" name="Bilde 6">
              <a:extLst>
                <a:ext uri="{FF2B5EF4-FFF2-40B4-BE49-F238E27FC236}">
                  <a16:creationId xmlns:a16="http://schemas.microsoft.com/office/drawing/2014/main" id="{0E57CE10-0589-4061-B85F-8DC1DB5BF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431" y="5745354"/>
              <a:ext cx="1013644" cy="567641"/>
            </a:xfrm>
            <a:prstGeom prst="rect">
              <a:avLst/>
            </a:prstGeom>
          </p:spPr>
        </p:pic>
        <p:pic>
          <p:nvPicPr>
            <p:cNvPr id="8" name="Bilde 7">
              <a:extLst>
                <a:ext uri="{FF2B5EF4-FFF2-40B4-BE49-F238E27FC236}">
                  <a16:creationId xmlns:a16="http://schemas.microsoft.com/office/drawing/2014/main" id="{A50E53BD-5F0F-4713-853C-AB8E55C3CF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463" y="1747459"/>
              <a:ext cx="1328773" cy="940592"/>
            </a:xfrm>
            <a:prstGeom prst="rect">
              <a:avLst/>
            </a:prstGeom>
          </p:spPr>
        </p:pic>
        <p:pic>
          <p:nvPicPr>
            <p:cNvPr id="9" name="Bilde 8" descr="Et bilde som inneholder gress, utendørs, himmel, person&#10;&#10;Automatisk generert beskrivelse">
              <a:extLst>
                <a:ext uri="{FF2B5EF4-FFF2-40B4-BE49-F238E27FC236}">
                  <a16:creationId xmlns:a16="http://schemas.microsoft.com/office/drawing/2014/main" id="{1553D2B8-3C8F-4DAC-A469-89DE3506EF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3971" y="3420336"/>
              <a:ext cx="1381295" cy="919189"/>
            </a:xfrm>
            <a:prstGeom prst="rect">
              <a:avLst/>
            </a:prstGeom>
          </p:spPr>
        </p:pic>
        <p:pic>
          <p:nvPicPr>
            <p:cNvPr id="10" name="Bilde 9">
              <a:extLst>
                <a:ext uri="{FF2B5EF4-FFF2-40B4-BE49-F238E27FC236}">
                  <a16:creationId xmlns:a16="http://schemas.microsoft.com/office/drawing/2014/main" id="{22AD038B-EDA0-4125-A46D-865B32B02B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4951" y="1637359"/>
              <a:ext cx="1281752" cy="778842"/>
            </a:xfrm>
            <a:prstGeom prst="rect">
              <a:avLst/>
            </a:prstGeom>
          </p:spPr>
        </p:pic>
        <p:pic>
          <p:nvPicPr>
            <p:cNvPr id="11" name="Bilde 10">
              <a:extLst>
                <a:ext uri="{FF2B5EF4-FFF2-40B4-BE49-F238E27FC236}">
                  <a16:creationId xmlns:a16="http://schemas.microsoft.com/office/drawing/2014/main" id="{127A4E7A-98C0-4EA9-8039-0B16A7A097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2292" y="3325332"/>
              <a:ext cx="1028053" cy="576064"/>
            </a:xfrm>
            <a:prstGeom prst="rect">
              <a:avLst/>
            </a:prstGeom>
          </p:spPr>
        </p:pic>
        <p:pic>
          <p:nvPicPr>
            <p:cNvPr id="12" name="Bilde 11" descr="Et bilde som inneholder utklipp&#10;&#10;Automatisk generert beskrivelse">
              <a:extLst>
                <a:ext uri="{FF2B5EF4-FFF2-40B4-BE49-F238E27FC236}">
                  <a16:creationId xmlns:a16="http://schemas.microsoft.com/office/drawing/2014/main" id="{C64CF167-4345-4D53-BEA7-AD001A0964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6927" y="3197789"/>
              <a:ext cx="1302675" cy="384810"/>
            </a:xfrm>
            <a:prstGeom prst="rect">
              <a:avLst/>
            </a:prstGeom>
          </p:spPr>
        </p:pic>
        <p:pic>
          <p:nvPicPr>
            <p:cNvPr id="13" name="Bilde 12">
              <a:extLst>
                <a:ext uri="{FF2B5EF4-FFF2-40B4-BE49-F238E27FC236}">
                  <a16:creationId xmlns:a16="http://schemas.microsoft.com/office/drawing/2014/main" id="{A7A88413-312C-4543-AC91-CFA3E5336D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72305" y="2883889"/>
              <a:ext cx="1181432" cy="637047"/>
            </a:xfrm>
            <a:prstGeom prst="rect">
              <a:avLst/>
            </a:prstGeom>
          </p:spPr>
        </p:pic>
        <p:pic>
          <p:nvPicPr>
            <p:cNvPr id="14" name="Bilde 13">
              <a:extLst>
                <a:ext uri="{FF2B5EF4-FFF2-40B4-BE49-F238E27FC236}">
                  <a16:creationId xmlns:a16="http://schemas.microsoft.com/office/drawing/2014/main" id="{02F30BAD-D3E5-4E16-80C8-C41EF2A607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9111" y="3328742"/>
              <a:ext cx="772730" cy="507714"/>
            </a:xfrm>
            <a:prstGeom prst="rect">
              <a:avLst/>
            </a:prstGeom>
          </p:spPr>
        </p:pic>
        <p:pic>
          <p:nvPicPr>
            <p:cNvPr id="15" name="Bilde 14">
              <a:extLst>
                <a:ext uri="{FF2B5EF4-FFF2-40B4-BE49-F238E27FC236}">
                  <a16:creationId xmlns:a16="http://schemas.microsoft.com/office/drawing/2014/main" id="{12DAFF72-A105-43A1-A651-00F693B5C94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9723" y="4467249"/>
              <a:ext cx="751539" cy="982344"/>
            </a:xfrm>
            <a:prstGeom prst="rect">
              <a:avLst/>
            </a:prstGeom>
          </p:spPr>
        </p:pic>
        <p:pic>
          <p:nvPicPr>
            <p:cNvPr id="16" name="Bilde 15" descr="Et bilde som inneholder objekt&#10;&#10;Automatisk generert beskrivelse">
              <a:extLst>
                <a:ext uri="{FF2B5EF4-FFF2-40B4-BE49-F238E27FC236}">
                  <a16:creationId xmlns:a16="http://schemas.microsoft.com/office/drawing/2014/main" id="{431172A5-83D6-4F4F-A475-8C092B78A2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20318" y="2921442"/>
              <a:ext cx="1726748" cy="467331"/>
            </a:xfrm>
            <a:prstGeom prst="rect">
              <a:avLst/>
            </a:prstGeom>
          </p:spPr>
        </p:pic>
        <p:pic>
          <p:nvPicPr>
            <p:cNvPr id="17" name="Bilde 16">
              <a:extLst>
                <a:ext uri="{FF2B5EF4-FFF2-40B4-BE49-F238E27FC236}">
                  <a16:creationId xmlns:a16="http://schemas.microsoft.com/office/drawing/2014/main" id="{A96A1C29-00B8-4526-ABA5-2FCF1A6EA0D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2181" y="2602197"/>
              <a:ext cx="840211" cy="276208"/>
            </a:xfrm>
            <a:prstGeom prst="rect">
              <a:avLst/>
            </a:prstGeom>
          </p:spPr>
        </p:pic>
        <p:pic>
          <p:nvPicPr>
            <p:cNvPr id="18" name="Bilde 17">
              <a:extLst>
                <a:ext uri="{FF2B5EF4-FFF2-40B4-BE49-F238E27FC236}">
                  <a16:creationId xmlns:a16="http://schemas.microsoft.com/office/drawing/2014/main" id="{741509FA-2A34-443F-BE5F-B85E5BC33DA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55322" y="1594405"/>
              <a:ext cx="927244" cy="299111"/>
            </a:xfrm>
            <a:prstGeom prst="rect">
              <a:avLst/>
            </a:prstGeom>
          </p:spPr>
        </p:pic>
        <p:pic>
          <p:nvPicPr>
            <p:cNvPr id="19" name="Bilde 18">
              <a:extLst>
                <a:ext uri="{FF2B5EF4-FFF2-40B4-BE49-F238E27FC236}">
                  <a16:creationId xmlns:a16="http://schemas.microsoft.com/office/drawing/2014/main" id="{2E20D7C2-91A6-418C-8971-AEA05432E7B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1567" y="2759143"/>
              <a:ext cx="525080" cy="525080"/>
            </a:xfrm>
            <a:prstGeom prst="rect">
              <a:avLst/>
            </a:prstGeom>
          </p:spPr>
        </p:pic>
        <p:pic>
          <p:nvPicPr>
            <p:cNvPr id="20" name="Bilde 19" descr="Et bilde som inneholder utklipp&#10;&#10;Automatisk generert beskrivelse">
              <a:extLst>
                <a:ext uri="{FF2B5EF4-FFF2-40B4-BE49-F238E27FC236}">
                  <a16:creationId xmlns:a16="http://schemas.microsoft.com/office/drawing/2014/main" id="{0A67F0A0-5795-487F-BFEB-7C14808CEA5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30672" y="5688505"/>
              <a:ext cx="717897" cy="195335"/>
            </a:xfrm>
            <a:prstGeom prst="rect">
              <a:avLst/>
            </a:prstGeom>
          </p:spPr>
        </p:pic>
        <p:pic>
          <p:nvPicPr>
            <p:cNvPr id="21" name="Bilde 20" descr="Et bilde som inneholder utklipp&#10;&#10;Automatisk generert beskrivelse">
              <a:extLst>
                <a:ext uri="{FF2B5EF4-FFF2-40B4-BE49-F238E27FC236}">
                  <a16:creationId xmlns:a16="http://schemas.microsoft.com/office/drawing/2014/main" id="{1203F0F3-F4DF-4A0A-9226-8A18E3FFE19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70203" y="3197789"/>
              <a:ext cx="913869" cy="372317"/>
            </a:xfrm>
            <a:prstGeom prst="rect">
              <a:avLst/>
            </a:prstGeom>
          </p:spPr>
        </p:pic>
        <p:pic>
          <p:nvPicPr>
            <p:cNvPr id="22" name="Bilde 21">
              <a:extLst>
                <a:ext uri="{FF2B5EF4-FFF2-40B4-BE49-F238E27FC236}">
                  <a16:creationId xmlns:a16="http://schemas.microsoft.com/office/drawing/2014/main" id="{4D73F8CC-4659-422D-A6AB-23DADAD4A82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46043" y="3836456"/>
              <a:ext cx="925845" cy="343742"/>
            </a:xfrm>
            <a:prstGeom prst="rect">
              <a:avLst/>
            </a:prstGeom>
          </p:spPr>
        </p:pic>
        <p:pic>
          <p:nvPicPr>
            <p:cNvPr id="23" name="Grafikk 22">
              <a:extLst>
                <a:ext uri="{FF2B5EF4-FFF2-40B4-BE49-F238E27FC236}">
                  <a16:creationId xmlns:a16="http://schemas.microsoft.com/office/drawing/2014/main" id="{2F3ACA92-DF18-4923-9AE3-ECF972AF1AC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41719" y="1436789"/>
              <a:ext cx="476250" cy="476250"/>
            </a:xfrm>
            <a:prstGeom prst="rect">
              <a:avLst/>
            </a:prstGeom>
          </p:spPr>
        </p:pic>
        <p:pic>
          <p:nvPicPr>
            <p:cNvPr id="24" name="Bilde 23" descr="Et bilde som inneholder utklipp&#10;&#10;Automatisk generert beskrivelse">
              <a:extLst>
                <a:ext uri="{FF2B5EF4-FFF2-40B4-BE49-F238E27FC236}">
                  <a16:creationId xmlns:a16="http://schemas.microsoft.com/office/drawing/2014/main" id="{8C8B7C97-592D-483E-AA48-EAD0A273025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65600" y="5302393"/>
              <a:ext cx="890275" cy="850998"/>
            </a:xfrm>
            <a:prstGeom prst="rect">
              <a:avLst/>
            </a:prstGeom>
          </p:spPr>
        </p:pic>
        <p:pic>
          <p:nvPicPr>
            <p:cNvPr id="25" name="Bilde 24">
              <a:extLst>
                <a:ext uri="{FF2B5EF4-FFF2-40B4-BE49-F238E27FC236}">
                  <a16:creationId xmlns:a16="http://schemas.microsoft.com/office/drawing/2014/main" id="{2802E76A-0871-4EEA-A100-16164CE9326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917872" y="1948604"/>
              <a:ext cx="1592618" cy="637047"/>
            </a:xfrm>
            <a:prstGeom prst="rect">
              <a:avLst/>
            </a:prstGeom>
          </p:spPr>
        </p:pic>
        <p:pic>
          <p:nvPicPr>
            <p:cNvPr id="26" name="Bilde 25" descr="Et bilde som inneholder utklipp&#10;&#10;Automatisk generert beskrivelse">
              <a:extLst>
                <a:ext uri="{FF2B5EF4-FFF2-40B4-BE49-F238E27FC236}">
                  <a16:creationId xmlns:a16="http://schemas.microsoft.com/office/drawing/2014/main" id="{45C836B1-9DB7-4FA0-A9AB-205B5DAC6B3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734093" y="1805478"/>
              <a:ext cx="1248638" cy="204732"/>
            </a:xfrm>
            <a:prstGeom prst="rect">
              <a:avLst/>
            </a:prstGeom>
          </p:spPr>
        </p:pic>
        <p:pic>
          <p:nvPicPr>
            <p:cNvPr id="27" name="Bilde 26">
              <a:extLst>
                <a:ext uri="{FF2B5EF4-FFF2-40B4-BE49-F238E27FC236}">
                  <a16:creationId xmlns:a16="http://schemas.microsoft.com/office/drawing/2014/main" id="{39A21656-E20D-45F7-BD6E-35DDCAD5F0A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905525" y="1714562"/>
              <a:ext cx="1592618" cy="591297"/>
            </a:xfrm>
            <a:prstGeom prst="rect">
              <a:avLst/>
            </a:prstGeom>
          </p:spPr>
        </p:pic>
        <p:pic>
          <p:nvPicPr>
            <p:cNvPr id="28" name="Bilde 27" descr="Et bilde som inneholder utklipp&#10;&#10;Automatisk generert beskrivelse">
              <a:extLst>
                <a:ext uri="{FF2B5EF4-FFF2-40B4-BE49-F238E27FC236}">
                  <a16:creationId xmlns:a16="http://schemas.microsoft.com/office/drawing/2014/main" id="{512C1441-D6BF-490C-A915-4EC54D5749D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484614" y="3116617"/>
              <a:ext cx="930536" cy="269535"/>
            </a:xfrm>
            <a:prstGeom prst="rect">
              <a:avLst/>
            </a:prstGeom>
          </p:spPr>
        </p:pic>
        <p:pic>
          <p:nvPicPr>
            <p:cNvPr id="29" name="Grafikk 28">
              <a:extLst>
                <a:ext uri="{FF2B5EF4-FFF2-40B4-BE49-F238E27FC236}">
                  <a16:creationId xmlns:a16="http://schemas.microsoft.com/office/drawing/2014/main" id="{D5975ED0-D96E-4DD3-9743-6F8B2FE6E3FD}"/>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65903" y="2017106"/>
              <a:ext cx="1098692" cy="441439"/>
            </a:xfrm>
            <a:prstGeom prst="rect">
              <a:avLst/>
            </a:prstGeom>
          </p:spPr>
        </p:pic>
        <p:pic>
          <p:nvPicPr>
            <p:cNvPr id="30" name="Bilde 29">
              <a:extLst>
                <a:ext uri="{FF2B5EF4-FFF2-40B4-BE49-F238E27FC236}">
                  <a16:creationId xmlns:a16="http://schemas.microsoft.com/office/drawing/2014/main" id="{272ECB98-AF95-4943-98FF-EF86FCDC1918}"/>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284415" y="944943"/>
              <a:ext cx="945389" cy="945389"/>
            </a:xfrm>
            <a:prstGeom prst="rect">
              <a:avLst/>
            </a:prstGeom>
          </p:spPr>
        </p:pic>
        <p:pic>
          <p:nvPicPr>
            <p:cNvPr id="31" name="Bilde 30">
              <a:extLst>
                <a:ext uri="{FF2B5EF4-FFF2-40B4-BE49-F238E27FC236}">
                  <a16:creationId xmlns:a16="http://schemas.microsoft.com/office/drawing/2014/main" id="{818E10C9-68FD-4F76-94AD-AB4D660A0631}"/>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834695" y="2167894"/>
              <a:ext cx="1737193" cy="254290"/>
            </a:xfrm>
            <a:prstGeom prst="rect">
              <a:avLst/>
            </a:prstGeom>
          </p:spPr>
        </p:pic>
        <p:pic>
          <p:nvPicPr>
            <p:cNvPr id="32" name="Bilde 31" descr="Et bilde som inneholder tekst&#10;&#10;Automatisk generert beskrivelse">
              <a:extLst>
                <a:ext uri="{FF2B5EF4-FFF2-40B4-BE49-F238E27FC236}">
                  <a16:creationId xmlns:a16="http://schemas.microsoft.com/office/drawing/2014/main" id="{1FE1F9F1-31C9-4C64-81F8-6BF9588AD66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136059" y="2122607"/>
              <a:ext cx="1138351" cy="274001"/>
            </a:xfrm>
            <a:prstGeom prst="rect">
              <a:avLst/>
            </a:prstGeom>
          </p:spPr>
        </p:pic>
        <p:pic>
          <p:nvPicPr>
            <p:cNvPr id="33" name="Bilde 32" descr="Et bilde som inneholder innendørs&#10;&#10;Automatisk generert beskrivelse">
              <a:extLst>
                <a:ext uri="{FF2B5EF4-FFF2-40B4-BE49-F238E27FC236}">
                  <a16:creationId xmlns:a16="http://schemas.microsoft.com/office/drawing/2014/main" id="{BC468B0B-9E27-4927-B57C-99A7128A66B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343896" y="3058013"/>
              <a:ext cx="925845" cy="925845"/>
            </a:xfrm>
            <a:prstGeom prst="rect">
              <a:avLst/>
            </a:prstGeom>
          </p:spPr>
        </p:pic>
        <p:pic>
          <p:nvPicPr>
            <p:cNvPr id="34" name="Bilde 33" descr="Et bilde som inneholder utklipp&#10;&#10;Automatisk generert beskrivelse">
              <a:extLst>
                <a:ext uri="{FF2B5EF4-FFF2-40B4-BE49-F238E27FC236}">
                  <a16:creationId xmlns:a16="http://schemas.microsoft.com/office/drawing/2014/main" id="{30EAB2D7-C5A5-41A2-92DF-5151DF87BA4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665189" y="2762118"/>
              <a:ext cx="1206954" cy="239475"/>
            </a:xfrm>
            <a:prstGeom prst="rect">
              <a:avLst/>
            </a:prstGeom>
          </p:spPr>
        </p:pic>
        <p:pic>
          <p:nvPicPr>
            <p:cNvPr id="35" name="Bilde 34">
              <a:extLst>
                <a:ext uri="{FF2B5EF4-FFF2-40B4-BE49-F238E27FC236}">
                  <a16:creationId xmlns:a16="http://schemas.microsoft.com/office/drawing/2014/main" id="{669332A6-DCF3-49AA-8F45-2E2F9724327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672305" y="4358283"/>
              <a:ext cx="1252614" cy="383516"/>
            </a:xfrm>
            <a:prstGeom prst="rect">
              <a:avLst/>
            </a:prstGeom>
          </p:spPr>
        </p:pic>
        <p:pic>
          <p:nvPicPr>
            <p:cNvPr id="36" name="Bilde 35" descr="Et bilde som inneholder utklipp&#10;&#10;Automatisk generert beskrivelse">
              <a:extLst>
                <a:ext uri="{FF2B5EF4-FFF2-40B4-BE49-F238E27FC236}">
                  <a16:creationId xmlns:a16="http://schemas.microsoft.com/office/drawing/2014/main" id="{EB3A23A8-EF30-4627-81D1-849DE95E1A19}"/>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811226" y="921591"/>
              <a:ext cx="681438" cy="427098"/>
            </a:xfrm>
            <a:prstGeom prst="rect">
              <a:avLst/>
            </a:prstGeom>
          </p:spPr>
        </p:pic>
        <p:pic>
          <p:nvPicPr>
            <p:cNvPr id="37" name="Bilde 36" descr="Et bilde som inneholder utklipp&#10;&#10;Automatisk generert beskrivelse">
              <a:extLst>
                <a:ext uri="{FF2B5EF4-FFF2-40B4-BE49-F238E27FC236}">
                  <a16:creationId xmlns:a16="http://schemas.microsoft.com/office/drawing/2014/main" id="{CC587AB2-3DC0-409D-8BD0-8738B2AA2D61}"/>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338311" y="3850584"/>
              <a:ext cx="959315" cy="384810"/>
            </a:xfrm>
            <a:prstGeom prst="rect">
              <a:avLst/>
            </a:prstGeom>
          </p:spPr>
        </p:pic>
        <p:pic>
          <p:nvPicPr>
            <p:cNvPr id="38" name="Bilde 37">
              <a:extLst>
                <a:ext uri="{FF2B5EF4-FFF2-40B4-BE49-F238E27FC236}">
                  <a16:creationId xmlns:a16="http://schemas.microsoft.com/office/drawing/2014/main" id="{282B4B98-72CC-4747-8F46-89FE7815CAB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831341" y="3614657"/>
              <a:ext cx="894226" cy="894226"/>
            </a:xfrm>
            <a:prstGeom prst="rect">
              <a:avLst/>
            </a:prstGeom>
          </p:spPr>
        </p:pic>
        <p:pic>
          <p:nvPicPr>
            <p:cNvPr id="39" name="Bilde 38">
              <a:extLst>
                <a:ext uri="{FF2B5EF4-FFF2-40B4-BE49-F238E27FC236}">
                  <a16:creationId xmlns:a16="http://schemas.microsoft.com/office/drawing/2014/main" id="{89658498-41E4-4CAB-93AC-FF3FF44F33C9}"/>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210800" y="3439002"/>
              <a:ext cx="673524" cy="422796"/>
            </a:xfrm>
            <a:prstGeom prst="rect">
              <a:avLst/>
            </a:prstGeom>
          </p:spPr>
        </p:pic>
        <p:pic>
          <p:nvPicPr>
            <p:cNvPr id="40" name="Bilde 39" descr="Et bilde som inneholder utklipp&#10;&#10;Automatisk generert beskrivelse">
              <a:extLst>
                <a:ext uri="{FF2B5EF4-FFF2-40B4-BE49-F238E27FC236}">
                  <a16:creationId xmlns:a16="http://schemas.microsoft.com/office/drawing/2014/main" id="{AE8573B4-7D51-441B-8E36-C97A1D404AA7}"/>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030767" y="5527034"/>
              <a:ext cx="1532712" cy="388897"/>
            </a:xfrm>
            <a:prstGeom prst="rect">
              <a:avLst/>
            </a:prstGeom>
          </p:spPr>
        </p:pic>
        <p:pic>
          <p:nvPicPr>
            <p:cNvPr id="41" name="Bilde 40" descr="Et bilde som inneholder utklipp&#10;&#10;Automatisk generert beskrivelse">
              <a:extLst>
                <a:ext uri="{FF2B5EF4-FFF2-40B4-BE49-F238E27FC236}">
                  <a16:creationId xmlns:a16="http://schemas.microsoft.com/office/drawing/2014/main" id="{E8832C61-49CF-4B29-9E4F-1BBC55438DBD}"/>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989602" y="5165459"/>
              <a:ext cx="772731" cy="406307"/>
            </a:xfrm>
            <a:prstGeom prst="rect">
              <a:avLst/>
            </a:prstGeom>
          </p:spPr>
        </p:pic>
        <p:pic>
          <p:nvPicPr>
            <p:cNvPr id="42" name="Bilde 41" descr="Et bilde som inneholder utklipp, objekt&#10;&#10;Automatisk generert beskrivelse">
              <a:extLst>
                <a:ext uri="{FF2B5EF4-FFF2-40B4-BE49-F238E27FC236}">
                  <a16:creationId xmlns:a16="http://schemas.microsoft.com/office/drawing/2014/main" id="{FB2AEA14-9665-43E4-BB80-EB288E974809}"/>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289717" y="4465606"/>
              <a:ext cx="1515759" cy="330883"/>
            </a:xfrm>
            <a:prstGeom prst="rect">
              <a:avLst/>
            </a:prstGeom>
          </p:spPr>
        </p:pic>
        <p:pic>
          <p:nvPicPr>
            <p:cNvPr id="43" name="Bilde 42">
              <a:extLst>
                <a:ext uri="{FF2B5EF4-FFF2-40B4-BE49-F238E27FC236}">
                  <a16:creationId xmlns:a16="http://schemas.microsoft.com/office/drawing/2014/main" id="{B4119C05-6014-4279-BDF3-7B9D9C5C8668}"/>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965253" y="839933"/>
              <a:ext cx="1500470" cy="246023"/>
            </a:xfrm>
            <a:prstGeom prst="rect">
              <a:avLst/>
            </a:prstGeom>
          </p:spPr>
        </p:pic>
        <p:pic>
          <p:nvPicPr>
            <p:cNvPr id="44" name="Bilde 43">
              <a:extLst>
                <a:ext uri="{FF2B5EF4-FFF2-40B4-BE49-F238E27FC236}">
                  <a16:creationId xmlns:a16="http://schemas.microsoft.com/office/drawing/2014/main" id="{05C338CB-0894-4975-9C17-EBA3DBBC1E55}"/>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692450" y="2455572"/>
              <a:ext cx="654769" cy="654769"/>
            </a:xfrm>
            <a:prstGeom prst="rect">
              <a:avLst/>
            </a:prstGeom>
          </p:spPr>
        </p:pic>
        <p:pic>
          <p:nvPicPr>
            <p:cNvPr id="45" name="Grafikk 44">
              <a:extLst>
                <a:ext uri="{FF2B5EF4-FFF2-40B4-BE49-F238E27FC236}">
                  <a16:creationId xmlns:a16="http://schemas.microsoft.com/office/drawing/2014/main" id="{6C97B6CF-95E4-4E0B-8EE1-02246A36EB05}"/>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2845654" y="1883890"/>
              <a:ext cx="814357" cy="283791"/>
            </a:xfrm>
            <a:prstGeom prst="rect">
              <a:avLst/>
            </a:prstGeom>
          </p:spPr>
        </p:pic>
        <p:pic>
          <p:nvPicPr>
            <p:cNvPr id="46" name="Bilde 45">
              <a:extLst>
                <a:ext uri="{FF2B5EF4-FFF2-40B4-BE49-F238E27FC236}">
                  <a16:creationId xmlns:a16="http://schemas.microsoft.com/office/drawing/2014/main" id="{D96BF3E7-9D09-4C3C-8C7C-29C2B52873E8}"/>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6013802" y="2423100"/>
              <a:ext cx="840262" cy="460789"/>
            </a:xfrm>
            <a:prstGeom prst="rect">
              <a:avLst/>
            </a:prstGeom>
          </p:spPr>
        </p:pic>
        <p:pic>
          <p:nvPicPr>
            <p:cNvPr id="47" name="Bilde 46" descr="Et bilde som inneholder øks&#10;&#10;Automatisk generert beskrivelse">
              <a:extLst>
                <a:ext uri="{FF2B5EF4-FFF2-40B4-BE49-F238E27FC236}">
                  <a16:creationId xmlns:a16="http://schemas.microsoft.com/office/drawing/2014/main" id="{98981C0C-CB63-40A4-B5AB-1C3F607E29A6}"/>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8654163" y="850883"/>
              <a:ext cx="749863" cy="584538"/>
            </a:xfrm>
            <a:prstGeom prst="rect">
              <a:avLst/>
            </a:prstGeom>
          </p:spPr>
        </p:pic>
        <p:pic>
          <p:nvPicPr>
            <p:cNvPr id="48" name="Bilde 47">
              <a:extLst>
                <a:ext uri="{FF2B5EF4-FFF2-40B4-BE49-F238E27FC236}">
                  <a16:creationId xmlns:a16="http://schemas.microsoft.com/office/drawing/2014/main" id="{75E3EA02-0B24-4CA1-A496-354E5A053836}"/>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9447588" y="1156495"/>
              <a:ext cx="512852" cy="624214"/>
            </a:xfrm>
            <a:prstGeom prst="rect">
              <a:avLst/>
            </a:prstGeom>
          </p:spPr>
        </p:pic>
        <p:pic>
          <p:nvPicPr>
            <p:cNvPr id="49" name="Bilde 48">
              <a:extLst>
                <a:ext uri="{FF2B5EF4-FFF2-40B4-BE49-F238E27FC236}">
                  <a16:creationId xmlns:a16="http://schemas.microsoft.com/office/drawing/2014/main" id="{E8BF4B76-F987-48B6-983B-FD3995EBED32}"/>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960542" y="4469394"/>
              <a:ext cx="1393543" cy="489027"/>
            </a:xfrm>
            <a:prstGeom prst="rect">
              <a:avLst/>
            </a:prstGeom>
          </p:spPr>
        </p:pic>
        <p:pic>
          <p:nvPicPr>
            <p:cNvPr id="50" name="Bilde 49">
              <a:extLst>
                <a:ext uri="{FF2B5EF4-FFF2-40B4-BE49-F238E27FC236}">
                  <a16:creationId xmlns:a16="http://schemas.microsoft.com/office/drawing/2014/main" id="{7232F141-CACF-4EAA-A316-3F9E314B20C6}"/>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649108" y="2673896"/>
              <a:ext cx="751539" cy="675434"/>
            </a:xfrm>
            <a:prstGeom prst="rect">
              <a:avLst/>
            </a:prstGeom>
          </p:spPr>
        </p:pic>
        <p:pic>
          <p:nvPicPr>
            <p:cNvPr id="51" name="Bilde 50">
              <a:extLst>
                <a:ext uri="{FF2B5EF4-FFF2-40B4-BE49-F238E27FC236}">
                  <a16:creationId xmlns:a16="http://schemas.microsoft.com/office/drawing/2014/main" id="{AC785900-3F5E-44DD-9A7C-A0AD63B74067}"/>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8763195" y="5005310"/>
              <a:ext cx="1068861" cy="490836"/>
            </a:xfrm>
            <a:prstGeom prst="rect">
              <a:avLst/>
            </a:prstGeom>
          </p:spPr>
        </p:pic>
        <p:pic>
          <p:nvPicPr>
            <p:cNvPr id="52" name="Bilde 51" descr="Et bilde som inneholder utklipp&#10;&#10;Automatisk generert beskrivelse">
              <a:extLst>
                <a:ext uri="{FF2B5EF4-FFF2-40B4-BE49-F238E27FC236}">
                  <a16:creationId xmlns:a16="http://schemas.microsoft.com/office/drawing/2014/main" id="{CFAA17DB-0B89-466D-9AA0-4706E605630E}"/>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7469817" y="4853338"/>
              <a:ext cx="1157355" cy="207923"/>
            </a:xfrm>
            <a:prstGeom prst="rect">
              <a:avLst/>
            </a:prstGeom>
          </p:spPr>
        </p:pic>
        <p:pic>
          <p:nvPicPr>
            <p:cNvPr id="53" name="Bilde 52">
              <a:extLst>
                <a:ext uri="{FF2B5EF4-FFF2-40B4-BE49-F238E27FC236}">
                  <a16:creationId xmlns:a16="http://schemas.microsoft.com/office/drawing/2014/main" id="{F109BB91-2A00-41E3-80C1-A24CFB0E14C6}"/>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7512673" y="5089980"/>
              <a:ext cx="882045" cy="683585"/>
            </a:xfrm>
            <a:prstGeom prst="rect">
              <a:avLst/>
            </a:prstGeom>
          </p:spPr>
        </p:pic>
        <p:pic>
          <p:nvPicPr>
            <p:cNvPr id="54" name="Bilde 53" descr="Et bilde som inneholder utklipp&#10;&#10;Automatisk generert beskrivelse">
              <a:extLst>
                <a:ext uri="{FF2B5EF4-FFF2-40B4-BE49-F238E27FC236}">
                  <a16:creationId xmlns:a16="http://schemas.microsoft.com/office/drawing/2014/main" id="{375FC105-D892-4A8E-ABFD-D95FA9350BA2}"/>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6784546" y="4281040"/>
              <a:ext cx="770100" cy="269535"/>
            </a:xfrm>
            <a:prstGeom prst="rect">
              <a:avLst/>
            </a:prstGeom>
          </p:spPr>
        </p:pic>
        <p:pic>
          <p:nvPicPr>
            <p:cNvPr id="55" name="Bilde 54" descr="Et bilde som inneholder utklipp&#10;&#10;Automatisk generert beskrivelse">
              <a:extLst>
                <a:ext uri="{FF2B5EF4-FFF2-40B4-BE49-F238E27FC236}">
                  <a16:creationId xmlns:a16="http://schemas.microsoft.com/office/drawing/2014/main" id="{D8BB16F9-EB86-49D6-9EFB-ABC4FE674DD8}"/>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7741454" y="4713907"/>
              <a:ext cx="1093241" cy="159048"/>
            </a:xfrm>
            <a:prstGeom prst="rect">
              <a:avLst/>
            </a:prstGeom>
          </p:spPr>
        </p:pic>
        <p:pic>
          <p:nvPicPr>
            <p:cNvPr id="56" name="Bilde 55">
              <a:extLst>
                <a:ext uri="{FF2B5EF4-FFF2-40B4-BE49-F238E27FC236}">
                  <a16:creationId xmlns:a16="http://schemas.microsoft.com/office/drawing/2014/main" id="{692B998A-0C9B-4D12-AB4E-211C44030A02}"/>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2630372" y="4227237"/>
              <a:ext cx="678204" cy="678204"/>
            </a:xfrm>
            <a:prstGeom prst="rect">
              <a:avLst/>
            </a:prstGeom>
          </p:spPr>
        </p:pic>
        <p:pic>
          <p:nvPicPr>
            <p:cNvPr id="57" name="Bilde 56">
              <a:extLst>
                <a:ext uri="{FF2B5EF4-FFF2-40B4-BE49-F238E27FC236}">
                  <a16:creationId xmlns:a16="http://schemas.microsoft.com/office/drawing/2014/main" id="{5EB4181C-2227-4C94-A41B-7ED609F95DA8}"/>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2711875" y="4733375"/>
              <a:ext cx="721493" cy="612086"/>
            </a:xfrm>
            <a:prstGeom prst="rect">
              <a:avLst/>
            </a:prstGeom>
          </p:spPr>
        </p:pic>
        <p:pic>
          <p:nvPicPr>
            <p:cNvPr id="58" name="Bilde 57" descr="Et bilde som inneholder utklipp&#10;&#10;Automatisk generert beskrivelse">
              <a:extLst>
                <a:ext uri="{FF2B5EF4-FFF2-40B4-BE49-F238E27FC236}">
                  <a16:creationId xmlns:a16="http://schemas.microsoft.com/office/drawing/2014/main" id="{CC20753A-66E9-479D-B907-51EA4A6A1493}"/>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3598021" y="3546405"/>
              <a:ext cx="702391" cy="370517"/>
            </a:xfrm>
            <a:prstGeom prst="rect">
              <a:avLst/>
            </a:prstGeom>
          </p:spPr>
        </p:pic>
        <p:pic>
          <p:nvPicPr>
            <p:cNvPr id="59" name="Bilde 58">
              <a:extLst>
                <a:ext uri="{FF2B5EF4-FFF2-40B4-BE49-F238E27FC236}">
                  <a16:creationId xmlns:a16="http://schemas.microsoft.com/office/drawing/2014/main" id="{BF2A923A-7B7F-4C1B-B20C-F8F83FD767E3}"/>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6844155" y="1163249"/>
              <a:ext cx="1494078" cy="458184"/>
            </a:xfrm>
            <a:prstGeom prst="rect">
              <a:avLst/>
            </a:prstGeom>
          </p:spPr>
        </p:pic>
        <p:pic>
          <p:nvPicPr>
            <p:cNvPr id="60" name="Bilde 59">
              <a:extLst>
                <a:ext uri="{FF2B5EF4-FFF2-40B4-BE49-F238E27FC236}">
                  <a16:creationId xmlns:a16="http://schemas.microsoft.com/office/drawing/2014/main" id="{E7B2CE6A-315B-4EF9-B0F4-ABCB78DCE8A6}"/>
                </a:ext>
              </a:extLst>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8874008" y="1412398"/>
              <a:ext cx="408670" cy="467051"/>
            </a:xfrm>
            <a:prstGeom prst="rect">
              <a:avLst/>
            </a:prstGeom>
          </p:spPr>
        </p:pic>
        <p:pic>
          <p:nvPicPr>
            <p:cNvPr id="61" name="Bilde 60" descr="Et bilde som inneholder objekt&#10;&#10;Automatisk generert beskrivelse">
              <a:extLst>
                <a:ext uri="{FF2B5EF4-FFF2-40B4-BE49-F238E27FC236}">
                  <a16:creationId xmlns:a16="http://schemas.microsoft.com/office/drawing/2014/main" id="{EA6E6F0D-4D0B-4711-A6C2-BD74BFE51239}"/>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7774527" y="1053302"/>
              <a:ext cx="1132675" cy="471948"/>
            </a:xfrm>
            <a:prstGeom prst="rect">
              <a:avLst/>
            </a:prstGeom>
          </p:spPr>
        </p:pic>
        <p:pic>
          <p:nvPicPr>
            <p:cNvPr id="62" name="Bilde 61">
              <a:extLst>
                <a:ext uri="{FF2B5EF4-FFF2-40B4-BE49-F238E27FC236}">
                  <a16:creationId xmlns:a16="http://schemas.microsoft.com/office/drawing/2014/main" id="{5B1D7D0F-06B2-4F70-8EF1-112B2A272F96}"/>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9185957" y="2448504"/>
              <a:ext cx="945018" cy="303074"/>
            </a:xfrm>
            <a:prstGeom prst="rect">
              <a:avLst/>
            </a:prstGeom>
          </p:spPr>
        </p:pic>
        <p:pic>
          <p:nvPicPr>
            <p:cNvPr id="63" name="Bilde 62">
              <a:extLst>
                <a:ext uri="{FF2B5EF4-FFF2-40B4-BE49-F238E27FC236}">
                  <a16:creationId xmlns:a16="http://schemas.microsoft.com/office/drawing/2014/main" id="{BB033E5E-0D8C-4CFA-832A-3EB6C44E0EEA}"/>
                </a:ext>
              </a:extLst>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3722448" y="4510460"/>
              <a:ext cx="646308" cy="646308"/>
            </a:xfrm>
            <a:prstGeom prst="rect">
              <a:avLst/>
            </a:prstGeom>
          </p:spPr>
        </p:pic>
        <p:pic>
          <p:nvPicPr>
            <p:cNvPr id="64" name="Bilde 63">
              <a:extLst>
                <a:ext uri="{FF2B5EF4-FFF2-40B4-BE49-F238E27FC236}">
                  <a16:creationId xmlns:a16="http://schemas.microsoft.com/office/drawing/2014/main" id="{A682BC38-BA8F-4ABF-AA55-D6CB2C10030B}"/>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4372535" y="4386945"/>
              <a:ext cx="622433" cy="434382"/>
            </a:xfrm>
            <a:prstGeom prst="rect">
              <a:avLst/>
            </a:prstGeom>
          </p:spPr>
        </p:pic>
        <p:pic>
          <p:nvPicPr>
            <p:cNvPr id="65" name="Bilde 64">
              <a:extLst>
                <a:ext uri="{FF2B5EF4-FFF2-40B4-BE49-F238E27FC236}">
                  <a16:creationId xmlns:a16="http://schemas.microsoft.com/office/drawing/2014/main" id="{E98577A0-3E6F-4B6D-BD77-E39D0E3FE912}"/>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4787350" y="3916922"/>
              <a:ext cx="586517" cy="493153"/>
            </a:xfrm>
            <a:prstGeom prst="rect">
              <a:avLst/>
            </a:prstGeom>
          </p:spPr>
        </p:pic>
        <p:pic>
          <p:nvPicPr>
            <p:cNvPr id="66" name="Bilde 65">
              <a:extLst>
                <a:ext uri="{FF2B5EF4-FFF2-40B4-BE49-F238E27FC236}">
                  <a16:creationId xmlns:a16="http://schemas.microsoft.com/office/drawing/2014/main" id="{E0E074DC-3EF9-44B8-8FB4-74BADEE3ACA9}"/>
                </a:ext>
              </a:extLst>
            </p:cNvPr>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3206503" y="4366244"/>
              <a:ext cx="1531380" cy="214393"/>
            </a:xfrm>
            <a:prstGeom prst="rect">
              <a:avLst/>
            </a:prstGeom>
          </p:spPr>
        </p:pic>
        <p:pic>
          <p:nvPicPr>
            <p:cNvPr id="67" name="Bilde 66">
              <a:extLst>
                <a:ext uri="{FF2B5EF4-FFF2-40B4-BE49-F238E27FC236}">
                  <a16:creationId xmlns:a16="http://schemas.microsoft.com/office/drawing/2014/main" id="{2E46F17C-D636-4134-9C34-190E3FD9F5FC}"/>
                </a:ext>
              </a:extLst>
            </p:cNvPr>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4789904" y="4922594"/>
              <a:ext cx="613138" cy="451663"/>
            </a:xfrm>
            <a:prstGeom prst="rect">
              <a:avLst/>
            </a:prstGeom>
          </p:spPr>
        </p:pic>
      </p:grpSp>
      <p:sp>
        <p:nvSpPr>
          <p:cNvPr id="4" name="TekstSylinder 3">
            <a:extLst>
              <a:ext uri="{FF2B5EF4-FFF2-40B4-BE49-F238E27FC236}">
                <a16:creationId xmlns:a16="http://schemas.microsoft.com/office/drawing/2014/main" id="{B17E04E1-CDAF-4873-8EFA-A70EE8409AB8}"/>
              </a:ext>
            </a:extLst>
          </p:cNvPr>
          <p:cNvSpPr txBox="1"/>
          <p:nvPr/>
        </p:nvSpPr>
        <p:spPr>
          <a:xfrm>
            <a:off x="263352" y="6430552"/>
            <a:ext cx="2733890" cy="276999"/>
          </a:xfrm>
          <a:prstGeom prst="rect">
            <a:avLst/>
          </a:prstGeom>
          <a:noFill/>
        </p:spPr>
        <p:txBody>
          <a:bodyPr wrap="none" rtlCol="0">
            <a:spAutoFit/>
          </a:bodyPr>
          <a:lstStyle/>
          <a:p>
            <a:r>
              <a:rPr lang="nb-NO" sz="1200" dirty="0"/>
              <a:t>*Illustrasjonen tegnet ut av Krible Design</a:t>
            </a:r>
          </a:p>
        </p:txBody>
      </p:sp>
    </p:spTree>
    <p:extLst>
      <p:ext uri="{BB962C8B-B14F-4D97-AF65-F5344CB8AC3E}">
        <p14:creationId xmlns:p14="http://schemas.microsoft.com/office/powerpoint/2010/main" val="8578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920811E-94BC-48BC-89A8-47DC108DB13C}"/>
              </a:ext>
            </a:extLst>
          </p:cNvPr>
          <p:cNvSpPr>
            <a:spLocks noGrp="1"/>
          </p:cNvSpPr>
          <p:nvPr>
            <p:ph type="title"/>
          </p:nvPr>
        </p:nvSpPr>
        <p:spPr/>
        <p:txBody>
          <a:bodyPr/>
          <a:lstStyle/>
          <a:p>
            <a:r>
              <a:rPr lang="nb-NO" dirty="0"/>
              <a:t>Regionale konkurransefortrinn</a:t>
            </a:r>
          </a:p>
        </p:txBody>
      </p:sp>
      <p:sp>
        <p:nvSpPr>
          <p:cNvPr id="5" name="Plassholder for innhold 4">
            <a:extLst>
              <a:ext uri="{FF2B5EF4-FFF2-40B4-BE49-F238E27FC236}">
                <a16:creationId xmlns:a16="http://schemas.microsoft.com/office/drawing/2014/main" id="{A7A89246-B034-400C-9DFF-41C4A221980F}"/>
              </a:ext>
            </a:extLst>
          </p:cNvPr>
          <p:cNvSpPr>
            <a:spLocks noGrp="1"/>
          </p:cNvSpPr>
          <p:nvPr>
            <p:ph idx="1"/>
          </p:nvPr>
        </p:nvSpPr>
        <p:spPr/>
        <p:txBody>
          <a:bodyPr>
            <a:normAutofit fontScale="92500" lnSpcReduction="20000"/>
          </a:bodyPr>
          <a:lstStyle/>
          <a:p>
            <a:pPr lvl="0"/>
            <a:endParaRPr lang="nb-NO" b="1" u="sng" dirty="0"/>
          </a:p>
          <a:p>
            <a:pPr lvl="0"/>
            <a:r>
              <a:rPr lang="nb-NO" b="1" u="sng" dirty="0"/>
              <a:t>Natur og rekreasjonsmuligheter.</a:t>
            </a:r>
            <a:r>
              <a:rPr lang="nb-NO" dirty="0"/>
              <a:t> Basis for rekreasjonsnæringens eksistens</a:t>
            </a:r>
            <a:endParaRPr lang="nb-NO" b="1" u="sng" dirty="0"/>
          </a:p>
          <a:p>
            <a:pPr lvl="0"/>
            <a:r>
              <a:rPr lang="nb-NO" b="1" u="sng" dirty="0"/>
              <a:t>Pålitelighet og arbeidsmoral</a:t>
            </a:r>
            <a:r>
              <a:rPr lang="nb-NO" dirty="0"/>
              <a:t>. Gudbrandsdøler har over titalls år etablert et inntrykk av pålitelighet og arbeidsmoral, som gir konkurransefortrinn for enkeltpersoner og bedrifter med utspring i regionen, samt for regionen som sådan.</a:t>
            </a:r>
          </a:p>
          <a:p>
            <a:pPr lvl="0"/>
            <a:r>
              <a:rPr lang="nb-NO" u="sng" dirty="0"/>
              <a:t>M</a:t>
            </a:r>
            <a:r>
              <a:rPr lang="nb-NO" b="1" u="sng" dirty="0"/>
              <a:t>obilitet i arbeidsstyrken</a:t>
            </a:r>
            <a:r>
              <a:rPr lang="nb-NO" dirty="0"/>
              <a:t>. Bakgrunnen er en pendlertradisjon, særlig innenfor BA-sektoren. Dette gjør at regionale næringsaktører evner å levere tjenester utenfor regionen med egne folk og god kvalitet.</a:t>
            </a:r>
          </a:p>
          <a:p>
            <a:pPr lvl="0"/>
            <a:r>
              <a:rPr lang="nb-NO" b="1" u="sng" dirty="0"/>
              <a:t>Sterke spisskompetansemiljøer (ikke nødvendigvis uttømmende liste)</a:t>
            </a:r>
            <a:r>
              <a:rPr lang="nb-NO" dirty="0"/>
              <a:t>. </a:t>
            </a:r>
          </a:p>
          <a:p>
            <a:pPr lvl="1"/>
            <a:r>
              <a:rPr lang="nb-NO" dirty="0"/>
              <a:t>Betongmiljø</a:t>
            </a:r>
          </a:p>
          <a:p>
            <a:pPr lvl="1"/>
            <a:r>
              <a:rPr lang="nb-NO" dirty="0"/>
              <a:t>Bruk av tre i bygg</a:t>
            </a:r>
          </a:p>
          <a:p>
            <a:pPr lvl="1"/>
            <a:r>
              <a:rPr lang="nb-NO" dirty="0"/>
              <a:t>Bygge- og anleggsledelse</a:t>
            </a:r>
          </a:p>
          <a:p>
            <a:pPr lvl="1"/>
            <a:r>
              <a:rPr lang="nb-NO" dirty="0"/>
              <a:t>Kultur- og arrangementskompetanse</a:t>
            </a:r>
          </a:p>
          <a:p>
            <a:pPr lvl="1"/>
            <a:r>
              <a:rPr lang="nb-NO" dirty="0"/>
              <a:t>Eiendomsutvikling og bygging i fritidssegmentet</a:t>
            </a:r>
          </a:p>
          <a:p>
            <a:pPr lvl="1"/>
            <a:r>
              <a:rPr lang="nb-NO" dirty="0"/>
              <a:t>Drift av vannkraft- og energianlegg</a:t>
            </a:r>
          </a:p>
          <a:p>
            <a:pPr lvl="1"/>
            <a:r>
              <a:rPr lang="nb-NO" dirty="0"/>
              <a:t>Strømsalg</a:t>
            </a:r>
          </a:p>
          <a:p>
            <a:pPr lvl="1"/>
            <a:r>
              <a:rPr lang="nb-NO" dirty="0"/>
              <a:t>Melk- og kjøttproduksjon</a:t>
            </a:r>
          </a:p>
          <a:p>
            <a:pPr lvl="1"/>
            <a:r>
              <a:rPr lang="nb-NO" dirty="0"/>
              <a:t>Meieridrift</a:t>
            </a:r>
          </a:p>
          <a:p>
            <a:pPr lvl="1"/>
            <a:r>
              <a:rPr lang="nb-NO" dirty="0"/>
              <a:t>Fjøs- og utstyrsleveranser til landbrukssektoren</a:t>
            </a:r>
          </a:p>
          <a:p>
            <a:pPr lvl="0"/>
            <a:r>
              <a:rPr lang="nb-NO" b="1" u="sng" dirty="0"/>
              <a:t>Ren energi</a:t>
            </a:r>
            <a:r>
              <a:rPr lang="nb-NO" dirty="0"/>
              <a:t>. Regionen produserer og eksporterer en stor mengde vannkraft, samt en betydelig mengde biomasse.</a:t>
            </a:r>
          </a:p>
          <a:p>
            <a:endParaRPr lang="nb-NO" dirty="0"/>
          </a:p>
        </p:txBody>
      </p:sp>
      <p:sp>
        <p:nvSpPr>
          <p:cNvPr id="3" name="Plassholder for bunntekst 2">
            <a:extLst>
              <a:ext uri="{FF2B5EF4-FFF2-40B4-BE49-F238E27FC236}">
                <a16:creationId xmlns:a16="http://schemas.microsoft.com/office/drawing/2014/main" id="{93A99356-9E43-4B01-AD36-A5EBEF9EFDBE}"/>
              </a:ext>
            </a:extLst>
          </p:cNvPr>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87043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41A6D2-3450-4CD2-812A-863DC2AC30CB}"/>
              </a:ext>
            </a:extLst>
          </p:cNvPr>
          <p:cNvSpPr>
            <a:spLocks noGrp="1"/>
          </p:cNvSpPr>
          <p:nvPr>
            <p:ph type="title"/>
          </p:nvPr>
        </p:nvSpPr>
        <p:spPr/>
        <p:txBody>
          <a:bodyPr/>
          <a:lstStyle/>
          <a:p>
            <a:r>
              <a:rPr lang="nb-NO" dirty="0"/>
              <a:t>Sammenheng mellom regionens næringsliv, de viktigste «verdikjeder» og bærekraftmål?</a:t>
            </a:r>
          </a:p>
        </p:txBody>
      </p:sp>
      <p:pic>
        <p:nvPicPr>
          <p:cNvPr id="17" name="Bilde 16">
            <a:extLst>
              <a:ext uri="{FF2B5EF4-FFF2-40B4-BE49-F238E27FC236}">
                <a16:creationId xmlns:a16="http://schemas.microsoft.com/office/drawing/2014/main" id="{314DD4E2-CDE4-4810-AC91-B194E4E88DDE}"/>
              </a:ext>
            </a:extLst>
          </p:cNvPr>
          <p:cNvPicPr>
            <a:picLocks noChangeAspect="1"/>
          </p:cNvPicPr>
          <p:nvPr/>
        </p:nvPicPr>
        <p:blipFill>
          <a:blip r:embed="rId2"/>
          <a:stretch>
            <a:fillRect/>
          </a:stretch>
        </p:blipFill>
        <p:spPr>
          <a:xfrm>
            <a:off x="4435109" y="2489710"/>
            <a:ext cx="2760359" cy="1636612"/>
          </a:xfrm>
          <a:prstGeom prst="rect">
            <a:avLst/>
          </a:prstGeom>
        </p:spPr>
      </p:pic>
      <p:sp>
        <p:nvSpPr>
          <p:cNvPr id="51" name="Rektangel: avrundede hjørner 50">
            <a:extLst>
              <a:ext uri="{FF2B5EF4-FFF2-40B4-BE49-F238E27FC236}">
                <a16:creationId xmlns:a16="http://schemas.microsoft.com/office/drawing/2014/main" id="{8EF11997-8D3F-4266-9465-8AEF40E28471}"/>
              </a:ext>
            </a:extLst>
          </p:cNvPr>
          <p:cNvSpPr/>
          <p:nvPr/>
        </p:nvSpPr>
        <p:spPr>
          <a:xfrm>
            <a:off x="8851653" y="1676422"/>
            <a:ext cx="1860826" cy="15218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Aktører:</a:t>
            </a:r>
          </a:p>
          <a:p>
            <a:pPr marL="171450" indent="-171450">
              <a:buFont typeface="Arial" panose="020B0604020202020204" pitchFamily="34" charset="0"/>
              <a:buChar char="•"/>
            </a:pPr>
            <a:r>
              <a:rPr lang="nb-NO" sz="1100" dirty="0">
                <a:solidFill>
                  <a:schemeClr val="tx1"/>
                </a:solidFill>
              </a:rPr>
              <a:t>Eier</a:t>
            </a:r>
          </a:p>
          <a:p>
            <a:pPr marL="171450" indent="-171450">
              <a:buFont typeface="Arial" panose="020B0604020202020204" pitchFamily="34" charset="0"/>
              <a:buChar char="•"/>
            </a:pPr>
            <a:r>
              <a:rPr lang="nb-NO" sz="1100" dirty="0">
                <a:solidFill>
                  <a:schemeClr val="tx1"/>
                </a:solidFill>
              </a:rPr>
              <a:t>Kommune</a:t>
            </a:r>
          </a:p>
          <a:p>
            <a:pPr marL="171450" indent="-171450">
              <a:buFont typeface="Arial" panose="020B0604020202020204" pitchFamily="34" charset="0"/>
              <a:buChar char="•"/>
            </a:pPr>
            <a:r>
              <a:rPr lang="nb-NO" sz="1100" dirty="0">
                <a:solidFill>
                  <a:schemeClr val="tx1"/>
                </a:solidFill>
              </a:rPr>
              <a:t>Renovasjonsselskap</a:t>
            </a:r>
          </a:p>
          <a:p>
            <a:pPr marL="171450" indent="-171450">
              <a:buFont typeface="Arial" panose="020B0604020202020204" pitchFamily="34" charset="0"/>
              <a:buChar char="•"/>
            </a:pPr>
            <a:r>
              <a:rPr lang="nb-NO" sz="1100" dirty="0">
                <a:solidFill>
                  <a:schemeClr val="tx1"/>
                </a:solidFill>
              </a:rPr>
              <a:t>Tjenesteleverandører</a:t>
            </a:r>
          </a:p>
          <a:p>
            <a:pPr marL="171450" indent="-171450">
              <a:buFont typeface="Arial" panose="020B0604020202020204" pitchFamily="34" charset="0"/>
              <a:buChar char="•"/>
            </a:pPr>
            <a:r>
              <a:rPr lang="nb-NO" sz="1100" dirty="0">
                <a:solidFill>
                  <a:schemeClr val="tx1"/>
                </a:solidFill>
              </a:rPr>
              <a:t>Entreprenører</a:t>
            </a:r>
          </a:p>
          <a:p>
            <a:pPr marL="171450" indent="-171450">
              <a:buFont typeface="Arial" panose="020B0604020202020204" pitchFamily="34" charset="0"/>
              <a:buChar char="•"/>
            </a:pPr>
            <a:r>
              <a:rPr lang="nb-NO" sz="1100" dirty="0">
                <a:solidFill>
                  <a:schemeClr val="tx1"/>
                </a:solidFill>
              </a:rPr>
              <a:t>…..</a:t>
            </a:r>
          </a:p>
          <a:p>
            <a:pPr algn="ctr"/>
            <a:endParaRPr lang="nb-NO" sz="1100" dirty="0">
              <a:solidFill>
                <a:schemeClr val="tx1"/>
              </a:solidFill>
            </a:endParaRPr>
          </a:p>
        </p:txBody>
      </p:sp>
      <p:sp>
        <p:nvSpPr>
          <p:cNvPr id="45" name="Rektangel: avrundede hjørner 44">
            <a:extLst>
              <a:ext uri="{FF2B5EF4-FFF2-40B4-BE49-F238E27FC236}">
                <a16:creationId xmlns:a16="http://schemas.microsoft.com/office/drawing/2014/main" id="{6D931E37-AF8C-41A1-B0B4-6097D681FD6C}"/>
              </a:ext>
            </a:extLst>
          </p:cNvPr>
          <p:cNvSpPr/>
          <p:nvPr/>
        </p:nvSpPr>
        <p:spPr>
          <a:xfrm>
            <a:off x="4106092" y="4456300"/>
            <a:ext cx="1860826" cy="23016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Aktører:</a:t>
            </a:r>
          </a:p>
          <a:p>
            <a:pPr marL="171450" indent="-171450">
              <a:buFont typeface="Arial" panose="020B0604020202020204" pitchFamily="34" charset="0"/>
              <a:buChar char="•"/>
            </a:pPr>
            <a:r>
              <a:rPr lang="nb-NO" sz="1100" dirty="0">
                <a:solidFill>
                  <a:schemeClr val="tx1"/>
                </a:solidFill>
              </a:rPr>
              <a:t>Eier/bruker</a:t>
            </a:r>
          </a:p>
          <a:p>
            <a:pPr marL="171450" indent="-171450">
              <a:buFont typeface="Arial" panose="020B0604020202020204" pitchFamily="34" charset="0"/>
              <a:buChar char="•"/>
            </a:pPr>
            <a:r>
              <a:rPr lang="nb-NO" sz="1100" dirty="0">
                <a:solidFill>
                  <a:schemeClr val="tx1"/>
                </a:solidFill>
              </a:rPr>
              <a:t>Besøkende</a:t>
            </a:r>
          </a:p>
          <a:p>
            <a:pPr marL="171450" indent="-171450">
              <a:buFont typeface="Arial" panose="020B0604020202020204" pitchFamily="34" charset="0"/>
              <a:buChar char="•"/>
            </a:pPr>
            <a:r>
              <a:rPr lang="nb-NO" sz="1100" dirty="0">
                <a:solidFill>
                  <a:schemeClr val="tx1"/>
                </a:solidFill>
              </a:rPr>
              <a:t>Transportleverandører</a:t>
            </a:r>
          </a:p>
          <a:p>
            <a:pPr marL="171450" indent="-171450">
              <a:buFont typeface="Arial" panose="020B0604020202020204" pitchFamily="34" charset="0"/>
              <a:buChar char="•"/>
            </a:pPr>
            <a:r>
              <a:rPr lang="nb-NO" sz="1100" dirty="0">
                <a:solidFill>
                  <a:schemeClr val="tx1"/>
                </a:solidFill>
              </a:rPr>
              <a:t>Handelsbedrifter</a:t>
            </a:r>
          </a:p>
          <a:p>
            <a:pPr marL="171450" indent="-171450">
              <a:buFont typeface="Arial" panose="020B0604020202020204" pitchFamily="34" charset="0"/>
              <a:buChar char="•"/>
            </a:pPr>
            <a:r>
              <a:rPr lang="nb-NO" sz="1100" dirty="0">
                <a:solidFill>
                  <a:schemeClr val="tx1"/>
                </a:solidFill>
              </a:rPr>
              <a:t>Tjenesteleverandører</a:t>
            </a:r>
          </a:p>
          <a:p>
            <a:pPr marL="171450" indent="-171450">
              <a:buFont typeface="Arial" panose="020B0604020202020204" pitchFamily="34" charset="0"/>
              <a:buChar char="•"/>
            </a:pPr>
            <a:r>
              <a:rPr lang="nb-NO" sz="1100" dirty="0">
                <a:solidFill>
                  <a:schemeClr val="tx1"/>
                </a:solidFill>
              </a:rPr>
              <a:t>Offentlige tjenesteytere</a:t>
            </a:r>
          </a:p>
          <a:p>
            <a:pPr marL="171450" indent="-171450">
              <a:buFont typeface="Arial" panose="020B0604020202020204" pitchFamily="34" charset="0"/>
              <a:buChar char="•"/>
            </a:pPr>
            <a:r>
              <a:rPr lang="nb-NO" sz="1100" dirty="0">
                <a:solidFill>
                  <a:schemeClr val="tx1"/>
                </a:solidFill>
              </a:rPr>
              <a:t>Arrangører</a:t>
            </a:r>
          </a:p>
          <a:p>
            <a:pPr marL="171450" indent="-171450">
              <a:buFont typeface="Arial" panose="020B0604020202020204" pitchFamily="34" charset="0"/>
              <a:buChar char="•"/>
            </a:pPr>
            <a:r>
              <a:rPr lang="nb-NO" sz="1100" dirty="0">
                <a:solidFill>
                  <a:schemeClr val="tx1"/>
                </a:solidFill>
              </a:rPr>
              <a:t>Kulturformidlere</a:t>
            </a:r>
          </a:p>
          <a:p>
            <a:pPr marL="171450" indent="-171450">
              <a:buFont typeface="Arial" panose="020B0604020202020204" pitchFamily="34" charset="0"/>
              <a:buChar char="•"/>
            </a:pPr>
            <a:r>
              <a:rPr lang="nb-NO" sz="1100" dirty="0">
                <a:solidFill>
                  <a:schemeClr val="tx1"/>
                </a:solidFill>
              </a:rPr>
              <a:t>Energileverandører</a:t>
            </a:r>
          </a:p>
          <a:p>
            <a:pPr marL="171450" indent="-171450">
              <a:buFont typeface="Arial" panose="020B0604020202020204" pitchFamily="34" charset="0"/>
              <a:buChar char="•"/>
            </a:pPr>
            <a:r>
              <a:rPr lang="nb-NO" sz="1100" dirty="0">
                <a:solidFill>
                  <a:schemeClr val="tx1"/>
                </a:solidFill>
              </a:rPr>
              <a:t>Velforeninger mv.</a:t>
            </a:r>
          </a:p>
          <a:p>
            <a:pPr marL="171450" indent="-171450">
              <a:buFont typeface="Arial" panose="020B0604020202020204" pitchFamily="34" charset="0"/>
              <a:buChar char="•"/>
            </a:pPr>
            <a:r>
              <a:rPr lang="nb-NO" sz="1100" dirty="0">
                <a:solidFill>
                  <a:schemeClr val="tx1"/>
                </a:solidFill>
              </a:rPr>
              <a:t>………</a:t>
            </a:r>
          </a:p>
          <a:p>
            <a:pPr algn="ctr"/>
            <a:endParaRPr lang="nb-NO" sz="1100" dirty="0">
              <a:solidFill>
                <a:schemeClr val="tx1"/>
              </a:solidFill>
            </a:endParaRPr>
          </a:p>
        </p:txBody>
      </p:sp>
      <p:sp>
        <p:nvSpPr>
          <p:cNvPr id="3" name="Rektangel: avrundede hjørner 2">
            <a:extLst>
              <a:ext uri="{FF2B5EF4-FFF2-40B4-BE49-F238E27FC236}">
                <a16:creationId xmlns:a16="http://schemas.microsoft.com/office/drawing/2014/main" id="{D098EA6D-DCCD-4159-9597-B80D41FBCE3F}"/>
              </a:ext>
            </a:extLst>
          </p:cNvPr>
          <p:cNvSpPr/>
          <p:nvPr/>
        </p:nvSpPr>
        <p:spPr>
          <a:xfrm>
            <a:off x="3886889" y="44624"/>
            <a:ext cx="1860826" cy="21142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Aktører:</a:t>
            </a:r>
          </a:p>
          <a:p>
            <a:pPr marL="171450" indent="-171450">
              <a:buFont typeface="Arial" panose="020B0604020202020204" pitchFamily="34" charset="0"/>
              <a:buChar char="•"/>
            </a:pPr>
            <a:r>
              <a:rPr lang="nb-NO" sz="1100" dirty="0">
                <a:solidFill>
                  <a:schemeClr val="tx1"/>
                </a:solidFill>
              </a:rPr>
              <a:t>Grunneiere</a:t>
            </a:r>
          </a:p>
          <a:p>
            <a:pPr marL="171450" indent="-171450">
              <a:buFont typeface="Arial" panose="020B0604020202020204" pitchFamily="34" charset="0"/>
              <a:buChar char="•"/>
            </a:pPr>
            <a:r>
              <a:rPr lang="nb-NO" sz="1100" dirty="0">
                <a:solidFill>
                  <a:schemeClr val="tx1"/>
                </a:solidFill>
              </a:rPr>
              <a:t>Utviklere</a:t>
            </a:r>
          </a:p>
          <a:p>
            <a:pPr marL="171450" indent="-171450">
              <a:buFont typeface="Arial" panose="020B0604020202020204" pitchFamily="34" charset="0"/>
              <a:buChar char="•"/>
            </a:pPr>
            <a:r>
              <a:rPr lang="nb-NO" sz="1100" dirty="0">
                <a:solidFill>
                  <a:schemeClr val="tx1"/>
                </a:solidFill>
              </a:rPr>
              <a:t>Kommunen</a:t>
            </a:r>
          </a:p>
          <a:p>
            <a:pPr marL="171450" indent="-171450">
              <a:buFont typeface="Arial" panose="020B0604020202020204" pitchFamily="34" charset="0"/>
              <a:buChar char="•"/>
            </a:pPr>
            <a:r>
              <a:rPr lang="nb-NO" sz="1100" dirty="0">
                <a:solidFill>
                  <a:schemeClr val="tx1"/>
                </a:solidFill>
              </a:rPr>
              <a:t>Fylkeskommunen</a:t>
            </a:r>
          </a:p>
          <a:p>
            <a:pPr marL="171450" indent="-171450">
              <a:buFont typeface="Arial" panose="020B0604020202020204" pitchFamily="34" charset="0"/>
              <a:buChar char="•"/>
            </a:pPr>
            <a:r>
              <a:rPr lang="nb-NO" sz="1100" dirty="0">
                <a:solidFill>
                  <a:schemeClr val="tx1"/>
                </a:solidFill>
              </a:rPr>
              <a:t>Handelsnæringen</a:t>
            </a:r>
          </a:p>
          <a:p>
            <a:pPr marL="171450" indent="-171450">
              <a:buFont typeface="Arial" panose="020B0604020202020204" pitchFamily="34" charset="0"/>
              <a:buChar char="•"/>
            </a:pPr>
            <a:r>
              <a:rPr lang="nb-NO" sz="1100" dirty="0">
                <a:solidFill>
                  <a:schemeClr val="tx1"/>
                </a:solidFill>
              </a:rPr>
              <a:t>Tjenestetilbydere</a:t>
            </a:r>
          </a:p>
          <a:p>
            <a:pPr marL="171450" indent="-171450">
              <a:buFont typeface="Arial" panose="020B0604020202020204" pitchFamily="34" charset="0"/>
              <a:buChar char="•"/>
            </a:pPr>
            <a:r>
              <a:rPr lang="nb-NO" sz="1100" dirty="0">
                <a:solidFill>
                  <a:schemeClr val="tx1"/>
                </a:solidFill>
              </a:rPr>
              <a:t>Rådgivere</a:t>
            </a:r>
          </a:p>
          <a:p>
            <a:pPr marL="171450" indent="-171450">
              <a:buFont typeface="Arial" panose="020B0604020202020204" pitchFamily="34" charset="0"/>
              <a:buChar char="•"/>
            </a:pPr>
            <a:r>
              <a:rPr lang="nb-NO" sz="1100" dirty="0">
                <a:solidFill>
                  <a:schemeClr val="tx1"/>
                </a:solidFill>
              </a:rPr>
              <a:t>Infrastruktur-entreprenør</a:t>
            </a:r>
          </a:p>
          <a:p>
            <a:pPr marL="171450" indent="-171450">
              <a:buFont typeface="Arial" panose="020B0604020202020204" pitchFamily="34" charset="0"/>
              <a:buChar char="•"/>
            </a:pPr>
            <a:r>
              <a:rPr lang="nb-NO" sz="1100" dirty="0">
                <a:solidFill>
                  <a:schemeClr val="tx1"/>
                </a:solidFill>
              </a:rPr>
              <a:t>…..</a:t>
            </a:r>
          </a:p>
          <a:p>
            <a:pPr algn="ctr"/>
            <a:endParaRPr lang="nb-NO" sz="1100" dirty="0">
              <a:solidFill>
                <a:schemeClr val="tx1"/>
              </a:solidFill>
            </a:endParaRPr>
          </a:p>
        </p:txBody>
      </p:sp>
      <p:sp>
        <p:nvSpPr>
          <p:cNvPr id="41" name="Rektangel: avrundede hjørner 40">
            <a:extLst>
              <a:ext uri="{FF2B5EF4-FFF2-40B4-BE49-F238E27FC236}">
                <a16:creationId xmlns:a16="http://schemas.microsoft.com/office/drawing/2014/main" id="{D3E2D850-6C6C-44F0-8DC0-84ADF1DBFEAC}"/>
              </a:ext>
            </a:extLst>
          </p:cNvPr>
          <p:cNvSpPr/>
          <p:nvPr/>
        </p:nvSpPr>
        <p:spPr>
          <a:xfrm>
            <a:off x="918101" y="988111"/>
            <a:ext cx="1860826" cy="27213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Aktører:</a:t>
            </a:r>
          </a:p>
          <a:p>
            <a:pPr marL="171450" indent="-171450">
              <a:buFont typeface="Arial" panose="020B0604020202020204" pitchFamily="34" charset="0"/>
              <a:buChar char="•"/>
            </a:pPr>
            <a:r>
              <a:rPr lang="nb-NO" sz="1100" dirty="0">
                <a:solidFill>
                  <a:schemeClr val="tx1"/>
                </a:solidFill>
              </a:rPr>
              <a:t>Sluttkunder</a:t>
            </a:r>
          </a:p>
          <a:p>
            <a:pPr marL="171450" indent="-171450">
              <a:buFont typeface="Arial" panose="020B0604020202020204" pitchFamily="34" charset="0"/>
              <a:buChar char="•"/>
            </a:pPr>
            <a:r>
              <a:rPr lang="nb-NO" sz="1100" dirty="0">
                <a:solidFill>
                  <a:schemeClr val="tx1"/>
                </a:solidFill>
              </a:rPr>
              <a:t>Utviklere</a:t>
            </a:r>
          </a:p>
          <a:p>
            <a:pPr marL="171450" indent="-171450">
              <a:buFont typeface="Arial" panose="020B0604020202020204" pitchFamily="34" charset="0"/>
              <a:buChar char="•"/>
            </a:pPr>
            <a:r>
              <a:rPr lang="nb-NO" sz="1100" dirty="0">
                <a:solidFill>
                  <a:schemeClr val="tx1"/>
                </a:solidFill>
              </a:rPr>
              <a:t>Meglere</a:t>
            </a:r>
          </a:p>
          <a:p>
            <a:pPr marL="171450" indent="-171450">
              <a:buFont typeface="Arial" panose="020B0604020202020204" pitchFamily="34" charset="0"/>
              <a:buChar char="•"/>
            </a:pPr>
            <a:r>
              <a:rPr lang="nb-NO" sz="1100" dirty="0">
                <a:solidFill>
                  <a:schemeClr val="tx1"/>
                </a:solidFill>
              </a:rPr>
              <a:t>Hytteleverandører</a:t>
            </a:r>
          </a:p>
          <a:p>
            <a:pPr marL="171450" indent="-171450">
              <a:buFont typeface="Arial" panose="020B0604020202020204" pitchFamily="34" charset="0"/>
              <a:buChar char="•"/>
            </a:pPr>
            <a:r>
              <a:rPr lang="nb-NO" sz="1100" dirty="0">
                <a:solidFill>
                  <a:schemeClr val="tx1"/>
                </a:solidFill>
              </a:rPr>
              <a:t>Arkitekt</a:t>
            </a:r>
          </a:p>
          <a:p>
            <a:pPr marL="171450" indent="-171450">
              <a:buFont typeface="Arial" panose="020B0604020202020204" pitchFamily="34" charset="0"/>
              <a:buChar char="•"/>
            </a:pPr>
            <a:r>
              <a:rPr lang="nb-NO" sz="1100" dirty="0">
                <a:solidFill>
                  <a:schemeClr val="tx1"/>
                </a:solidFill>
              </a:rPr>
              <a:t>Grunnentreprenører</a:t>
            </a:r>
          </a:p>
          <a:p>
            <a:pPr marL="171450" indent="-171450">
              <a:buFont typeface="Arial" panose="020B0604020202020204" pitchFamily="34" charset="0"/>
              <a:buChar char="•"/>
            </a:pPr>
            <a:r>
              <a:rPr lang="nb-NO" sz="1100" dirty="0">
                <a:solidFill>
                  <a:schemeClr val="tx1"/>
                </a:solidFill>
              </a:rPr>
              <a:t>Tekniske fag</a:t>
            </a:r>
          </a:p>
          <a:p>
            <a:pPr marL="171450" indent="-171450">
              <a:buFont typeface="Arial" panose="020B0604020202020204" pitchFamily="34" charset="0"/>
              <a:buChar char="•"/>
            </a:pPr>
            <a:r>
              <a:rPr lang="nb-NO" sz="1100" dirty="0">
                <a:solidFill>
                  <a:schemeClr val="tx1"/>
                </a:solidFill>
              </a:rPr>
              <a:t>Håndverkere</a:t>
            </a:r>
          </a:p>
          <a:p>
            <a:pPr marL="171450" indent="-171450">
              <a:buFont typeface="Arial" panose="020B0604020202020204" pitchFamily="34" charset="0"/>
              <a:buChar char="•"/>
            </a:pPr>
            <a:r>
              <a:rPr lang="nb-NO" sz="1100" dirty="0">
                <a:solidFill>
                  <a:schemeClr val="tx1"/>
                </a:solidFill>
              </a:rPr>
              <a:t>Materialleverandører</a:t>
            </a:r>
          </a:p>
          <a:p>
            <a:pPr marL="171450" indent="-171450">
              <a:buFont typeface="Arial" panose="020B0604020202020204" pitchFamily="34" charset="0"/>
              <a:buChar char="•"/>
            </a:pPr>
            <a:r>
              <a:rPr lang="nb-NO" sz="1100" dirty="0">
                <a:solidFill>
                  <a:schemeClr val="tx1"/>
                </a:solidFill>
              </a:rPr>
              <a:t>Renovasjonsselskaper</a:t>
            </a:r>
          </a:p>
          <a:p>
            <a:pPr marL="171450" indent="-171450">
              <a:buFont typeface="Arial" panose="020B0604020202020204" pitchFamily="34" charset="0"/>
              <a:buChar char="•"/>
            </a:pPr>
            <a:r>
              <a:rPr lang="nb-NO" sz="1100" dirty="0">
                <a:solidFill>
                  <a:schemeClr val="tx1"/>
                </a:solidFill>
              </a:rPr>
              <a:t>Kommunen</a:t>
            </a:r>
          </a:p>
          <a:p>
            <a:pPr marL="171450" indent="-171450">
              <a:buFont typeface="Arial" panose="020B0604020202020204" pitchFamily="34" charset="0"/>
              <a:buChar char="•"/>
            </a:pPr>
            <a:r>
              <a:rPr lang="nb-NO" sz="1100" dirty="0">
                <a:solidFill>
                  <a:schemeClr val="tx1"/>
                </a:solidFill>
              </a:rPr>
              <a:t>Energiselskap</a:t>
            </a:r>
          </a:p>
          <a:p>
            <a:pPr marL="171450" indent="-171450">
              <a:buFont typeface="Arial" panose="020B0604020202020204" pitchFamily="34" charset="0"/>
              <a:buChar char="•"/>
            </a:pPr>
            <a:r>
              <a:rPr lang="nb-NO" sz="1100" dirty="0">
                <a:solidFill>
                  <a:schemeClr val="tx1"/>
                </a:solidFill>
              </a:rPr>
              <a:t>Møbelleverandører</a:t>
            </a:r>
          </a:p>
          <a:p>
            <a:pPr marL="171450" indent="-171450">
              <a:buFont typeface="Arial" panose="020B0604020202020204" pitchFamily="34" charset="0"/>
              <a:buChar char="•"/>
            </a:pPr>
            <a:r>
              <a:rPr lang="nb-NO" sz="1100" dirty="0">
                <a:solidFill>
                  <a:schemeClr val="tx1"/>
                </a:solidFill>
              </a:rPr>
              <a:t>…..</a:t>
            </a:r>
          </a:p>
        </p:txBody>
      </p:sp>
      <p:sp>
        <p:nvSpPr>
          <p:cNvPr id="4" name="Plassholder for bunntekst 3">
            <a:extLst>
              <a:ext uri="{FF2B5EF4-FFF2-40B4-BE49-F238E27FC236}">
                <a16:creationId xmlns:a16="http://schemas.microsoft.com/office/drawing/2014/main" id="{C7B97BC8-8E0B-47BB-977F-BE67B8FC1775}"/>
              </a:ext>
            </a:extLst>
          </p:cNvPr>
          <p:cNvSpPr>
            <a:spLocks noGrp="1"/>
          </p:cNvSpPr>
          <p:nvPr>
            <p:ph type="ftr" sz="quarter" idx="11"/>
          </p:nvPr>
        </p:nvSpPr>
        <p:spPr/>
        <p:txBody>
          <a:bodyPr/>
          <a:lstStyle/>
          <a:p>
            <a:endParaRPr lang="nb-NO" dirty="0"/>
          </a:p>
        </p:txBody>
      </p:sp>
      <p:grpSp>
        <p:nvGrpSpPr>
          <p:cNvPr id="14" name="Gruppe 13">
            <a:extLst>
              <a:ext uri="{FF2B5EF4-FFF2-40B4-BE49-F238E27FC236}">
                <a16:creationId xmlns:a16="http://schemas.microsoft.com/office/drawing/2014/main" id="{85B7D8C4-2EAA-4CC1-834D-5853893071B7}"/>
              </a:ext>
            </a:extLst>
          </p:cNvPr>
          <p:cNvGrpSpPr/>
          <p:nvPr/>
        </p:nvGrpSpPr>
        <p:grpSpPr>
          <a:xfrm>
            <a:off x="2495600" y="1957472"/>
            <a:ext cx="6624736" cy="2672427"/>
            <a:chOff x="2495600" y="1957472"/>
            <a:chExt cx="6624736" cy="2672427"/>
          </a:xfrm>
        </p:grpSpPr>
        <p:sp>
          <p:nvSpPr>
            <p:cNvPr id="6" name="Rektangel 5">
              <a:extLst>
                <a:ext uri="{FF2B5EF4-FFF2-40B4-BE49-F238E27FC236}">
                  <a16:creationId xmlns:a16="http://schemas.microsoft.com/office/drawing/2014/main" id="{8DB85FB4-1D63-4333-B483-E49B8F6EF4E5}"/>
                </a:ext>
              </a:extLst>
            </p:cNvPr>
            <p:cNvSpPr/>
            <p:nvPr/>
          </p:nvSpPr>
          <p:spPr>
            <a:xfrm>
              <a:off x="4943872" y="1957472"/>
              <a:ext cx="16561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Planlegge</a:t>
              </a:r>
            </a:p>
          </p:txBody>
        </p:sp>
        <p:sp>
          <p:nvSpPr>
            <p:cNvPr id="7" name="Rektangel 6">
              <a:extLst>
                <a:ext uri="{FF2B5EF4-FFF2-40B4-BE49-F238E27FC236}">
                  <a16:creationId xmlns:a16="http://schemas.microsoft.com/office/drawing/2014/main" id="{A4484998-C9F8-4080-BD42-DF0DA3A29C1A}"/>
                </a:ext>
              </a:extLst>
            </p:cNvPr>
            <p:cNvSpPr/>
            <p:nvPr/>
          </p:nvSpPr>
          <p:spPr>
            <a:xfrm>
              <a:off x="2495600" y="3037592"/>
              <a:ext cx="16561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Selge og bygge</a:t>
              </a:r>
            </a:p>
          </p:txBody>
        </p:sp>
        <p:sp>
          <p:nvSpPr>
            <p:cNvPr id="8" name="Rektangel 7">
              <a:extLst>
                <a:ext uri="{FF2B5EF4-FFF2-40B4-BE49-F238E27FC236}">
                  <a16:creationId xmlns:a16="http://schemas.microsoft.com/office/drawing/2014/main" id="{083AEE25-4BA9-436F-BF63-044F93FCC3E5}"/>
                </a:ext>
              </a:extLst>
            </p:cNvPr>
            <p:cNvSpPr/>
            <p:nvPr/>
          </p:nvSpPr>
          <p:spPr>
            <a:xfrm>
              <a:off x="4943872" y="4053835"/>
              <a:ext cx="16561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Eie og bruke</a:t>
              </a:r>
            </a:p>
          </p:txBody>
        </p:sp>
        <p:sp>
          <p:nvSpPr>
            <p:cNvPr id="11" name="Rektangel 10">
              <a:extLst>
                <a:ext uri="{FF2B5EF4-FFF2-40B4-BE49-F238E27FC236}">
                  <a16:creationId xmlns:a16="http://schemas.microsoft.com/office/drawing/2014/main" id="{4E54A708-E65E-4916-BBBE-E438A5800355}"/>
                </a:ext>
              </a:extLst>
            </p:cNvPr>
            <p:cNvSpPr/>
            <p:nvPr/>
          </p:nvSpPr>
          <p:spPr>
            <a:xfrm>
              <a:off x="7464152" y="3037592"/>
              <a:ext cx="16561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Omdisponere</a:t>
              </a:r>
            </a:p>
          </p:txBody>
        </p:sp>
        <p:cxnSp>
          <p:nvCxnSpPr>
            <p:cNvPr id="22" name="Kobling: buet 21">
              <a:extLst>
                <a:ext uri="{FF2B5EF4-FFF2-40B4-BE49-F238E27FC236}">
                  <a16:creationId xmlns:a16="http://schemas.microsoft.com/office/drawing/2014/main" id="{559ACADB-C99E-4409-A548-0507F1B415E3}"/>
                </a:ext>
              </a:extLst>
            </p:cNvPr>
            <p:cNvCxnSpPr>
              <a:stCxn id="6" idx="1"/>
              <a:endCxn id="7" idx="0"/>
            </p:cNvCxnSpPr>
            <p:nvPr/>
          </p:nvCxnSpPr>
          <p:spPr>
            <a:xfrm rot="10800000" flipV="1">
              <a:off x="3323692" y="2245504"/>
              <a:ext cx="1620180" cy="79208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Kobling: buet 23">
              <a:extLst>
                <a:ext uri="{FF2B5EF4-FFF2-40B4-BE49-F238E27FC236}">
                  <a16:creationId xmlns:a16="http://schemas.microsoft.com/office/drawing/2014/main" id="{C7B8CD2A-982F-4A74-A873-ADE23DB2D71F}"/>
                </a:ext>
              </a:extLst>
            </p:cNvPr>
            <p:cNvCxnSpPr>
              <a:stCxn id="7" idx="2"/>
              <a:endCxn id="8" idx="1"/>
            </p:cNvCxnSpPr>
            <p:nvPr/>
          </p:nvCxnSpPr>
          <p:spPr>
            <a:xfrm rot="16200000" flipH="1">
              <a:off x="3769677" y="3167671"/>
              <a:ext cx="728211" cy="162018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Kobling: buet 25">
              <a:extLst>
                <a:ext uri="{FF2B5EF4-FFF2-40B4-BE49-F238E27FC236}">
                  <a16:creationId xmlns:a16="http://schemas.microsoft.com/office/drawing/2014/main" id="{8018B27C-4FF1-4634-ACE9-8B9D355AD191}"/>
                </a:ext>
              </a:extLst>
            </p:cNvPr>
            <p:cNvCxnSpPr>
              <a:stCxn id="8" idx="3"/>
              <a:endCxn id="11" idx="2"/>
            </p:cNvCxnSpPr>
            <p:nvPr/>
          </p:nvCxnSpPr>
          <p:spPr>
            <a:xfrm flipV="1">
              <a:off x="6600056" y="3613656"/>
              <a:ext cx="1692188" cy="72821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Kobling: buet 27">
              <a:extLst>
                <a:ext uri="{FF2B5EF4-FFF2-40B4-BE49-F238E27FC236}">
                  <a16:creationId xmlns:a16="http://schemas.microsoft.com/office/drawing/2014/main" id="{79739628-2A37-4E07-B847-C5EF9EE7A1E7}"/>
                </a:ext>
              </a:extLst>
            </p:cNvPr>
            <p:cNvCxnSpPr>
              <a:cxnSpLocks/>
              <a:stCxn id="11" idx="0"/>
              <a:endCxn id="6" idx="3"/>
            </p:cNvCxnSpPr>
            <p:nvPr/>
          </p:nvCxnSpPr>
          <p:spPr>
            <a:xfrm rot="16200000" flipV="1">
              <a:off x="7050106" y="1795454"/>
              <a:ext cx="792088" cy="1692188"/>
            </a:xfrm>
            <a:prstGeom prst="curved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Rektangel 8">
            <a:extLst>
              <a:ext uri="{FF2B5EF4-FFF2-40B4-BE49-F238E27FC236}">
                <a16:creationId xmlns:a16="http://schemas.microsoft.com/office/drawing/2014/main" id="{3C37EE53-DB21-43A8-A869-6927272852E9}"/>
              </a:ext>
            </a:extLst>
          </p:cNvPr>
          <p:cNvSpPr/>
          <p:nvPr/>
        </p:nvSpPr>
        <p:spPr>
          <a:xfrm>
            <a:off x="5796013" y="116320"/>
            <a:ext cx="3102336" cy="1785104"/>
          </a:xfrm>
          <a:prstGeom prst="rect">
            <a:avLst/>
          </a:prstGeom>
        </p:spPr>
        <p:txBody>
          <a:bodyPr wrap="square">
            <a:spAutoFit/>
          </a:bodyPr>
          <a:lstStyle/>
          <a:p>
            <a:r>
              <a:rPr lang="nb-NO" sz="1100" dirty="0"/>
              <a:t>Bærekraft og «grønne» løsninger:</a:t>
            </a:r>
          </a:p>
          <a:p>
            <a:pPr marL="285750" indent="-285750">
              <a:buFont typeface="Arial" panose="020B0604020202020204" pitchFamily="34" charset="0"/>
              <a:buChar char="•"/>
            </a:pPr>
            <a:r>
              <a:rPr lang="nb-NO" sz="1100" dirty="0"/>
              <a:t>Kommune- og reguleringsplaner som fremmer bærekraft, reduserer transportbehov, øker mulighet for gående, syklende mv.</a:t>
            </a:r>
          </a:p>
          <a:p>
            <a:pPr marL="285750" indent="-285750">
              <a:buFont typeface="Arial" panose="020B0604020202020204" pitchFamily="34" charset="0"/>
              <a:buChar char="•"/>
            </a:pPr>
            <a:r>
              <a:rPr lang="nb-NO" sz="1100" dirty="0"/>
              <a:t>Klimanøytral og bærekraftig transport og transportsystemer/løsninger</a:t>
            </a:r>
          </a:p>
          <a:p>
            <a:pPr marL="285750" indent="-285750">
              <a:buFont typeface="Arial" panose="020B0604020202020204" pitchFamily="34" charset="0"/>
              <a:buChar char="•"/>
            </a:pPr>
            <a:r>
              <a:rPr lang="nb-NO" sz="1100" dirty="0"/>
              <a:t>Fornybar og fossilfri energiproduksjon</a:t>
            </a:r>
          </a:p>
          <a:p>
            <a:pPr marL="285750" indent="-285750">
              <a:buFont typeface="Arial" panose="020B0604020202020204" pitchFamily="34" charset="0"/>
              <a:buChar char="•"/>
            </a:pPr>
            <a:r>
              <a:rPr lang="nb-NO" sz="1100" dirty="0"/>
              <a:t>Elektrifisering og utslippsfrie energibruksprosesser</a:t>
            </a:r>
          </a:p>
          <a:p>
            <a:pPr marL="285750" indent="-285750">
              <a:buFont typeface="Arial" panose="020B0604020202020204" pitchFamily="34" charset="0"/>
              <a:buChar char="•"/>
            </a:pPr>
            <a:r>
              <a:rPr lang="nb-NO" sz="1100" dirty="0"/>
              <a:t>Bærekraftige renovasjons- og avfallsløsninger</a:t>
            </a:r>
          </a:p>
        </p:txBody>
      </p:sp>
      <p:sp>
        <p:nvSpPr>
          <p:cNvPr id="15" name="Rektangel 14">
            <a:extLst>
              <a:ext uri="{FF2B5EF4-FFF2-40B4-BE49-F238E27FC236}">
                <a16:creationId xmlns:a16="http://schemas.microsoft.com/office/drawing/2014/main" id="{56F4B3A6-DBCD-479F-A4A9-5D8C2ADC14B5}"/>
              </a:ext>
            </a:extLst>
          </p:cNvPr>
          <p:cNvSpPr/>
          <p:nvPr/>
        </p:nvSpPr>
        <p:spPr>
          <a:xfrm>
            <a:off x="1411364" y="3812351"/>
            <a:ext cx="2268253" cy="1954381"/>
          </a:xfrm>
          <a:prstGeom prst="rect">
            <a:avLst/>
          </a:prstGeom>
        </p:spPr>
        <p:txBody>
          <a:bodyPr wrap="square">
            <a:spAutoFit/>
          </a:bodyPr>
          <a:lstStyle/>
          <a:p>
            <a:r>
              <a:rPr lang="nb-NO" sz="1100" dirty="0"/>
              <a:t>Bærekraft og «grønne» løsninger:</a:t>
            </a:r>
          </a:p>
          <a:p>
            <a:pPr marL="285750" indent="-285750">
              <a:buFont typeface="Arial" panose="020B0604020202020204" pitchFamily="34" charset="0"/>
              <a:buChar char="•"/>
            </a:pPr>
            <a:r>
              <a:rPr lang="nb-NO" sz="1100" dirty="0"/>
              <a:t>Energinøytrale bygg, evt. plussbygg</a:t>
            </a:r>
          </a:p>
          <a:p>
            <a:pPr marL="285750" indent="-285750">
              <a:buFont typeface="Arial" panose="020B0604020202020204" pitchFamily="34" charset="0"/>
              <a:buChar char="•"/>
            </a:pPr>
            <a:r>
              <a:rPr lang="nb-NO" sz="1100" dirty="0"/>
              <a:t>Smarthusløsninger</a:t>
            </a:r>
          </a:p>
          <a:p>
            <a:pPr marL="285750" indent="-285750">
              <a:buFont typeface="Arial" panose="020B0604020202020204" pitchFamily="34" charset="0"/>
              <a:buChar char="•"/>
            </a:pPr>
            <a:r>
              <a:rPr lang="nb-NO" sz="1100" dirty="0"/>
              <a:t>Byggemetoder og materialer som fremmer bærekraft og sirkulærøkonomi</a:t>
            </a:r>
          </a:p>
          <a:p>
            <a:pPr marL="285750" indent="-285750">
              <a:buFont typeface="Arial" panose="020B0604020202020204" pitchFamily="34" charset="0"/>
              <a:buChar char="•"/>
            </a:pPr>
            <a:r>
              <a:rPr lang="nb-NO" sz="1100" dirty="0"/>
              <a:t>Bærekraftige prosesser for materialproduksjon</a:t>
            </a:r>
          </a:p>
          <a:p>
            <a:pPr marL="285750" indent="-285750">
              <a:buFont typeface="Arial" panose="020B0604020202020204" pitchFamily="34" charset="0"/>
              <a:buChar char="•"/>
            </a:pPr>
            <a:r>
              <a:rPr lang="nb-NO" sz="1100" dirty="0"/>
              <a:t>Klimanøytrale og bærekraftige bygge- og anleggsprosesser</a:t>
            </a:r>
          </a:p>
        </p:txBody>
      </p:sp>
      <p:sp>
        <p:nvSpPr>
          <p:cNvPr id="16" name="Rektangel 15">
            <a:extLst>
              <a:ext uri="{FF2B5EF4-FFF2-40B4-BE49-F238E27FC236}">
                <a16:creationId xmlns:a16="http://schemas.microsoft.com/office/drawing/2014/main" id="{F365F673-7544-40F8-8807-DF316854B9FE}"/>
              </a:ext>
            </a:extLst>
          </p:cNvPr>
          <p:cNvSpPr/>
          <p:nvPr/>
        </p:nvSpPr>
        <p:spPr>
          <a:xfrm>
            <a:off x="6026426" y="4640657"/>
            <a:ext cx="3020900" cy="1954381"/>
          </a:xfrm>
          <a:prstGeom prst="rect">
            <a:avLst/>
          </a:prstGeom>
        </p:spPr>
        <p:txBody>
          <a:bodyPr wrap="square">
            <a:spAutoFit/>
          </a:bodyPr>
          <a:lstStyle/>
          <a:p>
            <a:r>
              <a:rPr lang="nb-NO" sz="1100" dirty="0"/>
              <a:t>Bærekraft og «grønne» løsninger:</a:t>
            </a:r>
          </a:p>
          <a:p>
            <a:pPr marL="285750" indent="-285750">
              <a:buFont typeface="Arial" panose="020B0604020202020204" pitchFamily="34" charset="0"/>
              <a:buChar char="•"/>
            </a:pPr>
            <a:r>
              <a:rPr lang="nb-NO" sz="1100" dirty="0"/>
              <a:t>Bærekraftig transport t/r</a:t>
            </a:r>
          </a:p>
          <a:p>
            <a:pPr marL="285750" indent="-285750">
              <a:buFont typeface="Arial" panose="020B0604020202020204" pitchFamily="34" charset="0"/>
              <a:buChar char="•"/>
            </a:pPr>
            <a:r>
              <a:rPr lang="nb-NO" sz="1100" dirty="0"/>
              <a:t>Bærekraftig og klimavennlig matproduksjon</a:t>
            </a:r>
          </a:p>
          <a:p>
            <a:pPr marL="285750" indent="-285750">
              <a:buFont typeface="Arial" panose="020B0604020202020204" pitchFamily="34" charset="0"/>
              <a:buChar char="•"/>
            </a:pPr>
            <a:r>
              <a:rPr lang="nb-NO" sz="1100" dirty="0"/>
              <a:t>Kortreiste mat- og serviceopplevelser</a:t>
            </a:r>
          </a:p>
          <a:p>
            <a:pPr marL="285750" indent="-285750">
              <a:buFont typeface="Arial" panose="020B0604020202020204" pitchFamily="34" charset="0"/>
              <a:buChar char="•"/>
            </a:pPr>
            <a:r>
              <a:rPr lang="nb-NO" sz="1100" dirty="0"/>
              <a:t>Helhetlige tjenesteleveranser / opplevelsesløsninger uten unødvendig transport</a:t>
            </a:r>
          </a:p>
          <a:p>
            <a:pPr marL="285750" indent="-285750">
              <a:buFont typeface="Arial" panose="020B0604020202020204" pitchFamily="34" charset="0"/>
              <a:buChar char="•"/>
            </a:pPr>
            <a:r>
              <a:rPr lang="nb-NO" sz="1100" dirty="0"/>
              <a:t>Effektive, digitale og stedsuavhengige helsetjenester (og andre offentlige tjenester)</a:t>
            </a:r>
          </a:p>
          <a:p>
            <a:pPr marL="285750" indent="-285750">
              <a:buFont typeface="Arial" panose="020B0604020202020204" pitchFamily="34" charset="0"/>
              <a:buChar char="•"/>
            </a:pPr>
            <a:r>
              <a:rPr lang="nb-NO" sz="1100" dirty="0"/>
              <a:t>Bærekraftig avfallshåndtering og renovasjonsløsninger</a:t>
            </a:r>
          </a:p>
        </p:txBody>
      </p:sp>
      <p:sp>
        <p:nvSpPr>
          <p:cNvPr id="49" name="Rektangel 48">
            <a:extLst>
              <a:ext uri="{FF2B5EF4-FFF2-40B4-BE49-F238E27FC236}">
                <a16:creationId xmlns:a16="http://schemas.microsoft.com/office/drawing/2014/main" id="{6E5D2C43-6F22-4BD8-83BE-BF4CED1D7E60}"/>
              </a:ext>
            </a:extLst>
          </p:cNvPr>
          <p:cNvSpPr/>
          <p:nvPr/>
        </p:nvSpPr>
        <p:spPr>
          <a:xfrm>
            <a:off x="9224706" y="3202860"/>
            <a:ext cx="2266919" cy="769441"/>
          </a:xfrm>
          <a:prstGeom prst="rect">
            <a:avLst/>
          </a:prstGeom>
        </p:spPr>
        <p:txBody>
          <a:bodyPr wrap="square">
            <a:spAutoFit/>
          </a:bodyPr>
          <a:lstStyle/>
          <a:p>
            <a:r>
              <a:rPr lang="nb-NO" sz="1100" dirty="0"/>
              <a:t>Bærekraft og «grønne» løsninger:</a:t>
            </a:r>
          </a:p>
          <a:p>
            <a:pPr marL="285750" indent="-285750">
              <a:buFont typeface="Arial" panose="020B0604020202020204" pitchFamily="34" charset="0"/>
              <a:buChar char="•"/>
            </a:pPr>
            <a:r>
              <a:rPr lang="nb-NO" sz="1100" dirty="0"/>
              <a:t>Bærekraftig avfallshåndtering og renovasjonsløsninger</a:t>
            </a:r>
          </a:p>
          <a:p>
            <a:pPr marL="285750" indent="-285750">
              <a:buFont typeface="Arial" panose="020B0604020202020204" pitchFamily="34" charset="0"/>
              <a:buChar char="•"/>
            </a:pPr>
            <a:r>
              <a:rPr lang="nb-NO" sz="1100" dirty="0"/>
              <a:t>Gjenbruk/sirkulærøkonomi</a:t>
            </a:r>
          </a:p>
        </p:txBody>
      </p:sp>
      <p:sp>
        <p:nvSpPr>
          <p:cNvPr id="12" name="TekstSylinder 11">
            <a:extLst>
              <a:ext uri="{FF2B5EF4-FFF2-40B4-BE49-F238E27FC236}">
                <a16:creationId xmlns:a16="http://schemas.microsoft.com/office/drawing/2014/main" id="{83FBC456-2979-4EBF-8134-D43B6F990359}"/>
              </a:ext>
            </a:extLst>
          </p:cNvPr>
          <p:cNvSpPr txBox="1"/>
          <p:nvPr/>
        </p:nvSpPr>
        <p:spPr>
          <a:xfrm>
            <a:off x="70514" y="6609532"/>
            <a:ext cx="3224152" cy="276999"/>
          </a:xfrm>
          <a:prstGeom prst="rect">
            <a:avLst/>
          </a:prstGeom>
          <a:noFill/>
        </p:spPr>
        <p:txBody>
          <a:bodyPr wrap="none" rtlCol="0">
            <a:spAutoFit/>
          </a:bodyPr>
          <a:lstStyle/>
          <a:p>
            <a:r>
              <a:rPr lang="nb-NO" sz="1200" dirty="0"/>
              <a:t>Eksempel; Verdikjeden rundt deltidsinnbyggeren</a:t>
            </a:r>
          </a:p>
        </p:txBody>
      </p:sp>
    </p:spTree>
    <p:extLst>
      <p:ext uri="{BB962C8B-B14F-4D97-AF65-F5344CB8AC3E}">
        <p14:creationId xmlns:p14="http://schemas.microsoft.com/office/powerpoint/2010/main" val="20889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0" nodeType="clickEffect">
                                  <p:stCondLst>
                                    <p:cond delay="0"/>
                                  </p:stCondLst>
                                  <p:childTnLst>
                                    <p:animEffect transition="out" filter="dissolv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animBg="1"/>
      <p:bldP spid="45" grpId="0" animBg="1"/>
      <p:bldP spid="3" grpId="0" animBg="1"/>
      <p:bldP spid="41" grpId="0" animBg="1"/>
      <p:bldP spid="9" grpId="0"/>
      <p:bldP spid="15" grpId="0"/>
      <p:bldP spid="16"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14A1759B-7F47-4399-A109-AE6487A1C6DE}"/>
              </a:ext>
            </a:extLst>
          </p:cNvPr>
          <p:cNvSpPr txBox="1"/>
          <p:nvPr/>
        </p:nvSpPr>
        <p:spPr>
          <a:xfrm>
            <a:off x="1522852" y="4960913"/>
            <a:ext cx="2088232" cy="338554"/>
          </a:xfrm>
          <a:prstGeom prst="rect">
            <a:avLst/>
          </a:prstGeom>
          <a:noFill/>
        </p:spPr>
        <p:txBody>
          <a:bodyPr wrap="square" rtlCol="0">
            <a:spAutoFit/>
          </a:bodyPr>
          <a:lstStyle/>
          <a:p>
            <a:pPr algn="ctr"/>
            <a:r>
              <a:rPr lang="nb-NO" sz="1600" dirty="0"/>
              <a:t>Andre bedrifter</a:t>
            </a:r>
          </a:p>
        </p:txBody>
      </p:sp>
      <p:pic>
        <p:nvPicPr>
          <p:cNvPr id="36" name="Bilde 35">
            <a:extLst>
              <a:ext uri="{FF2B5EF4-FFF2-40B4-BE49-F238E27FC236}">
                <a16:creationId xmlns:a16="http://schemas.microsoft.com/office/drawing/2014/main" id="{34CCA623-7349-4827-AE6E-A74477868913}"/>
              </a:ext>
            </a:extLst>
          </p:cNvPr>
          <p:cNvPicPr>
            <a:picLocks noChangeAspect="1"/>
          </p:cNvPicPr>
          <p:nvPr/>
        </p:nvPicPr>
        <p:blipFill>
          <a:blip r:embed="rId2"/>
          <a:stretch>
            <a:fillRect/>
          </a:stretch>
        </p:blipFill>
        <p:spPr>
          <a:xfrm>
            <a:off x="3813810" y="2132856"/>
            <a:ext cx="6485634" cy="3897876"/>
          </a:xfrm>
          <a:prstGeom prst="rect">
            <a:avLst/>
          </a:prstGeom>
        </p:spPr>
      </p:pic>
      <p:sp>
        <p:nvSpPr>
          <p:cNvPr id="2" name="Tittel 1">
            <a:extLst>
              <a:ext uri="{FF2B5EF4-FFF2-40B4-BE49-F238E27FC236}">
                <a16:creationId xmlns:a16="http://schemas.microsoft.com/office/drawing/2014/main" id="{E76226DC-5355-4D21-9264-E039773D5626}"/>
              </a:ext>
            </a:extLst>
          </p:cNvPr>
          <p:cNvSpPr>
            <a:spLocks noGrp="1"/>
          </p:cNvSpPr>
          <p:nvPr>
            <p:ph type="title"/>
          </p:nvPr>
        </p:nvSpPr>
        <p:spPr/>
        <p:txBody>
          <a:bodyPr/>
          <a:lstStyle/>
          <a:p>
            <a:r>
              <a:rPr lang="nb-NO" dirty="0"/>
              <a:t>Viktighet av samarbeid med andre* </a:t>
            </a:r>
          </a:p>
        </p:txBody>
      </p:sp>
      <p:sp>
        <p:nvSpPr>
          <p:cNvPr id="3" name="Plassholder for bunntekst 2">
            <a:extLst>
              <a:ext uri="{FF2B5EF4-FFF2-40B4-BE49-F238E27FC236}">
                <a16:creationId xmlns:a16="http://schemas.microsoft.com/office/drawing/2014/main" id="{B0E26FFD-A774-4C8D-85D7-2BE22626499C}"/>
              </a:ext>
            </a:extLst>
          </p:cNvPr>
          <p:cNvSpPr>
            <a:spLocks noGrp="1"/>
          </p:cNvSpPr>
          <p:nvPr>
            <p:ph type="ftr" sz="quarter" idx="11"/>
          </p:nvPr>
        </p:nvSpPr>
        <p:spPr/>
        <p:txBody>
          <a:bodyPr/>
          <a:lstStyle/>
          <a:p>
            <a:endParaRPr lang="nb-NO" dirty="0"/>
          </a:p>
        </p:txBody>
      </p:sp>
      <p:sp>
        <p:nvSpPr>
          <p:cNvPr id="9" name="TekstSylinder 8">
            <a:extLst>
              <a:ext uri="{FF2B5EF4-FFF2-40B4-BE49-F238E27FC236}">
                <a16:creationId xmlns:a16="http://schemas.microsoft.com/office/drawing/2014/main" id="{6CC60B11-7AFE-42FD-A6DC-41B1E980F33D}"/>
              </a:ext>
            </a:extLst>
          </p:cNvPr>
          <p:cNvSpPr txBox="1"/>
          <p:nvPr/>
        </p:nvSpPr>
        <p:spPr>
          <a:xfrm>
            <a:off x="695400" y="1553004"/>
            <a:ext cx="5256584" cy="338554"/>
          </a:xfrm>
          <a:prstGeom prst="rect">
            <a:avLst/>
          </a:prstGeom>
          <a:noFill/>
        </p:spPr>
        <p:txBody>
          <a:bodyPr wrap="square" rtlCol="0">
            <a:spAutoFit/>
          </a:bodyPr>
          <a:lstStyle/>
          <a:p>
            <a:r>
              <a:rPr lang="nb-NO" sz="1600" dirty="0"/>
              <a:t>Gjennomsnittlig opplevd viktighet av samarbeid med..:</a:t>
            </a:r>
          </a:p>
        </p:txBody>
      </p:sp>
      <p:sp>
        <p:nvSpPr>
          <p:cNvPr id="11" name="TekstSylinder 10">
            <a:extLst>
              <a:ext uri="{FF2B5EF4-FFF2-40B4-BE49-F238E27FC236}">
                <a16:creationId xmlns:a16="http://schemas.microsoft.com/office/drawing/2014/main" id="{0CA58071-C31D-4E30-B53C-F18EA4999E8C}"/>
              </a:ext>
            </a:extLst>
          </p:cNvPr>
          <p:cNvSpPr txBox="1"/>
          <p:nvPr/>
        </p:nvSpPr>
        <p:spPr>
          <a:xfrm>
            <a:off x="1522852" y="3861048"/>
            <a:ext cx="2088232" cy="338554"/>
          </a:xfrm>
          <a:prstGeom prst="rect">
            <a:avLst/>
          </a:prstGeom>
          <a:noFill/>
        </p:spPr>
        <p:txBody>
          <a:bodyPr wrap="square" rtlCol="0">
            <a:spAutoFit/>
          </a:bodyPr>
          <a:lstStyle/>
          <a:p>
            <a:pPr algn="ctr"/>
            <a:r>
              <a:rPr lang="nb-NO" sz="1600" dirty="0"/>
              <a:t>Kommune</a:t>
            </a:r>
          </a:p>
        </p:txBody>
      </p:sp>
      <p:sp>
        <p:nvSpPr>
          <p:cNvPr id="12" name="TekstSylinder 11">
            <a:extLst>
              <a:ext uri="{FF2B5EF4-FFF2-40B4-BE49-F238E27FC236}">
                <a16:creationId xmlns:a16="http://schemas.microsoft.com/office/drawing/2014/main" id="{3B02ED7F-5927-4D06-A0E2-951CEA3A522D}"/>
              </a:ext>
            </a:extLst>
          </p:cNvPr>
          <p:cNvSpPr txBox="1"/>
          <p:nvPr/>
        </p:nvSpPr>
        <p:spPr>
          <a:xfrm>
            <a:off x="1522852" y="2996952"/>
            <a:ext cx="2088232" cy="338554"/>
          </a:xfrm>
          <a:prstGeom prst="rect">
            <a:avLst/>
          </a:prstGeom>
          <a:noFill/>
        </p:spPr>
        <p:txBody>
          <a:bodyPr wrap="square" rtlCol="0">
            <a:spAutoFit/>
          </a:bodyPr>
          <a:lstStyle/>
          <a:p>
            <a:pPr algn="ctr"/>
            <a:r>
              <a:rPr lang="nb-NO" sz="1600" dirty="0"/>
              <a:t>FoU-aktører og skoler</a:t>
            </a:r>
          </a:p>
        </p:txBody>
      </p:sp>
      <p:sp>
        <p:nvSpPr>
          <p:cNvPr id="13" name="TekstSylinder 12">
            <a:extLst>
              <a:ext uri="{FF2B5EF4-FFF2-40B4-BE49-F238E27FC236}">
                <a16:creationId xmlns:a16="http://schemas.microsoft.com/office/drawing/2014/main" id="{026278D8-D942-4788-BF58-316DFDA0F450}"/>
              </a:ext>
            </a:extLst>
          </p:cNvPr>
          <p:cNvSpPr txBox="1"/>
          <p:nvPr/>
        </p:nvSpPr>
        <p:spPr>
          <a:xfrm>
            <a:off x="1522852" y="2329135"/>
            <a:ext cx="2088232" cy="307777"/>
          </a:xfrm>
          <a:prstGeom prst="rect">
            <a:avLst/>
          </a:prstGeom>
          <a:noFill/>
        </p:spPr>
        <p:txBody>
          <a:bodyPr wrap="square" rtlCol="0">
            <a:spAutoFit/>
          </a:bodyPr>
          <a:lstStyle/>
          <a:p>
            <a:pPr algn="ctr"/>
            <a:r>
              <a:rPr lang="nb-NO" sz="1400" dirty="0"/>
              <a:t>«Fornøydhet»</a:t>
            </a:r>
          </a:p>
        </p:txBody>
      </p:sp>
      <p:sp>
        <p:nvSpPr>
          <p:cNvPr id="15" name="TekstSylinder 14">
            <a:extLst>
              <a:ext uri="{FF2B5EF4-FFF2-40B4-BE49-F238E27FC236}">
                <a16:creationId xmlns:a16="http://schemas.microsoft.com/office/drawing/2014/main" id="{7D2487FC-95CE-4517-BC13-CBF508B3A13B}"/>
              </a:ext>
            </a:extLst>
          </p:cNvPr>
          <p:cNvSpPr txBox="1"/>
          <p:nvPr/>
        </p:nvSpPr>
        <p:spPr>
          <a:xfrm>
            <a:off x="407368" y="6176337"/>
            <a:ext cx="2965748" cy="276999"/>
          </a:xfrm>
          <a:prstGeom prst="rect">
            <a:avLst/>
          </a:prstGeom>
          <a:noFill/>
        </p:spPr>
        <p:txBody>
          <a:bodyPr wrap="none" rtlCol="0">
            <a:spAutoFit/>
          </a:bodyPr>
          <a:lstStyle/>
          <a:p>
            <a:r>
              <a:rPr lang="nb-NO" sz="1200" dirty="0"/>
              <a:t>*Kilde: Spørreundersøkelse juni-august 2019</a:t>
            </a:r>
          </a:p>
        </p:txBody>
      </p:sp>
      <p:sp>
        <p:nvSpPr>
          <p:cNvPr id="5" name="TekstSylinder 4">
            <a:extLst>
              <a:ext uri="{FF2B5EF4-FFF2-40B4-BE49-F238E27FC236}">
                <a16:creationId xmlns:a16="http://schemas.microsoft.com/office/drawing/2014/main" id="{05092144-58CB-421F-8AFE-A6731CE208C3}"/>
              </a:ext>
            </a:extLst>
          </p:cNvPr>
          <p:cNvSpPr txBox="1"/>
          <p:nvPr/>
        </p:nvSpPr>
        <p:spPr>
          <a:xfrm>
            <a:off x="7608168" y="6006092"/>
            <a:ext cx="1770036" cy="261610"/>
          </a:xfrm>
          <a:prstGeom prst="rect">
            <a:avLst/>
          </a:prstGeom>
          <a:noFill/>
        </p:spPr>
        <p:txBody>
          <a:bodyPr wrap="none" rtlCol="0">
            <a:spAutoFit/>
          </a:bodyPr>
          <a:lstStyle/>
          <a:p>
            <a:r>
              <a:rPr lang="nb-NO" sz="1100" dirty="0"/>
              <a:t>Skala viktighet (fornøydhet)</a:t>
            </a:r>
            <a:endParaRPr lang="nb-NO" dirty="0"/>
          </a:p>
        </p:txBody>
      </p:sp>
      <p:grpSp>
        <p:nvGrpSpPr>
          <p:cNvPr id="29" name="Gruppe 28">
            <a:extLst>
              <a:ext uri="{FF2B5EF4-FFF2-40B4-BE49-F238E27FC236}">
                <a16:creationId xmlns:a16="http://schemas.microsoft.com/office/drawing/2014/main" id="{61BD2B49-468A-47ED-9AF0-AA1E61206643}"/>
              </a:ext>
            </a:extLst>
          </p:cNvPr>
          <p:cNvGrpSpPr/>
          <p:nvPr/>
        </p:nvGrpSpPr>
        <p:grpSpPr>
          <a:xfrm>
            <a:off x="8616281" y="1197968"/>
            <a:ext cx="3082546" cy="1455499"/>
            <a:chOff x="8616281" y="1197968"/>
            <a:chExt cx="3082546" cy="1455499"/>
          </a:xfrm>
        </p:grpSpPr>
        <p:sp>
          <p:nvSpPr>
            <p:cNvPr id="30" name="TekstSylinder 29">
              <a:extLst>
                <a:ext uri="{FF2B5EF4-FFF2-40B4-BE49-F238E27FC236}">
                  <a16:creationId xmlns:a16="http://schemas.microsoft.com/office/drawing/2014/main" id="{296A8CC2-993B-45CB-B457-23203DDF91C8}"/>
                </a:ext>
              </a:extLst>
            </p:cNvPr>
            <p:cNvSpPr txBox="1"/>
            <p:nvPr/>
          </p:nvSpPr>
          <p:spPr>
            <a:xfrm>
              <a:off x="8782182" y="1197968"/>
              <a:ext cx="2916645" cy="523220"/>
            </a:xfrm>
            <a:prstGeom prst="rect">
              <a:avLst/>
            </a:prstGeom>
            <a:noFill/>
          </p:spPr>
          <p:txBody>
            <a:bodyPr wrap="square" rtlCol="0">
              <a:spAutoFit/>
            </a:bodyPr>
            <a:lstStyle/>
            <a:p>
              <a:pPr algn="ctr"/>
              <a:r>
                <a:rPr lang="nb-NO" sz="1400" dirty="0"/>
                <a:t>Liten korrelasjon mellom opplevd viktighet og fornøydhet</a:t>
              </a:r>
            </a:p>
          </p:txBody>
        </p:sp>
        <p:cxnSp>
          <p:nvCxnSpPr>
            <p:cNvPr id="31" name="Rett pilkobling 30">
              <a:extLst>
                <a:ext uri="{FF2B5EF4-FFF2-40B4-BE49-F238E27FC236}">
                  <a16:creationId xmlns:a16="http://schemas.microsoft.com/office/drawing/2014/main" id="{7A68A4B8-F464-4711-A5BC-2C3BED098147}"/>
                </a:ext>
              </a:extLst>
            </p:cNvPr>
            <p:cNvCxnSpPr>
              <a:stCxn id="30" idx="2"/>
            </p:cNvCxnSpPr>
            <p:nvPr/>
          </p:nvCxnSpPr>
          <p:spPr>
            <a:xfrm flipH="1">
              <a:off x="8616281" y="1721188"/>
              <a:ext cx="1624224" cy="932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uppe 31">
            <a:extLst>
              <a:ext uri="{FF2B5EF4-FFF2-40B4-BE49-F238E27FC236}">
                <a16:creationId xmlns:a16="http://schemas.microsoft.com/office/drawing/2014/main" id="{2A3C9141-7C96-44E9-911C-89BD971C609B}"/>
              </a:ext>
            </a:extLst>
          </p:cNvPr>
          <p:cNvGrpSpPr/>
          <p:nvPr/>
        </p:nvGrpSpPr>
        <p:grpSpPr>
          <a:xfrm>
            <a:off x="7320136" y="226540"/>
            <a:ext cx="2979308" cy="2109352"/>
            <a:chOff x="7320136" y="226540"/>
            <a:chExt cx="2979308" cy="2109352"/>
          </a:xfrm>
        </p:grpSpPr>
        <p:sp>
          <p:nvSpPr>
            <p:cNvPr id="33" name="TekstSylinder 32">
              <a:extLst>
                <a:ext uri="{FF2B5EF4-FFF2-40B4-BE49-F238E27FC236}">
                  <a16:creationId xmlns:a16="http://schemas.microsoft.com/office/drawing/2014/main" id="{702FDBEE-6CF1-4F25-8D99-7A299189F35A}"/>
                </a:ext>
              </a:extLst>
            </p:cNvPr>
            <p:cNvSpPr txBox="1"/>
            <p:nvPr/>
          </p:nvSpPr>
          <p:spPr>
            <a:xfrm>
              <a:off x="7320136" y="226540"/>
              <a:ext cx="2979308" cy="523220"/>
            </a:xfrm>
            <a:prstGeom prst="rect">
              <a:avLst/>
            </a:prstGeom>
            <a:noFill/>
          </p:spPr>
          <p:txBody>
            <a:bodyPr wrap="square" rtlCol="0">
              <a:spAutoFit/>
            </a:bodyPr>
            <a:lstStyle/>
            <a:p>
              <a:pPr algn="ctr"/>
              <a:r>
                <a:rPr lang="nb-NO" sz="1400" dirty="0"/>
                <a:t>Betydelig korrelasjon mellom opplevd viktighet og fornøydhet</a:t>
              </a:r>
            </a:p>
          </p:txBody>
        </p:sp>
        <p:cxnSp>
          <p:nvCxnSpPr>
            <p:cNvPr id="34" name="Rett pilkobling 33">
              <a:extLst>
                <a:ext uri="{FF2B5EF4-FFF2-40B4-BE49-F238E27FC236}">
                  <a16:creationId xmlns:a16="http://schemas.microsoft.com/office/drawing/2014/main" id="{62F86EE4-3D05-41B1-A4C1-492401570BDF}"/>
                </a:ext>
              </a:extLst>
            </p:cNvPr>
            <p:cNvCxnSpPr>
              <a:stCxn id="33" idx="2"/>
            </p:cNvCxnSpPr>
            <p:nvPr/>
          </p:nvCxnSpPr>
          <p:spPr>
            <a:xfrm flipH="1">
              <a:off x="8256240" y="749760"/>
              <a:ext cx="553550" cy="1586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Rektangel 20">
            <a:extLst>
              <a:ext uri="{FF2B5EF4-FFF2-40B4-BE49-F238E27FC236}">
                <a16:creationId xmlns:a16="http://schemas.microsoft.com/office/drawing/2014/main" id="{90DB42A2-8A5F-44D2-A8BE-C387E77D5B31}"/>
              </a:ext>
            </a:extLst>
          </p:cNvPr>
          <p:cNvSpPr/>
          <p:nvPr/>
        </p:nvSpPr>
        <p:spPr>
          <a:xfrm>
            <a:off x="1415480" y="4579801"/>
            <a:ext cx="8496944" cy="1000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C94E555B-BBE0-4F66-8321-3DA7E939D285}"/>
              </a:ext>
            </a:extLst>
          </p:cNvPr>
          <p:cNvSpPr/>
          <p:nvPr/>
        </p:nvSpPr>
        <p:spPr>
          <a:xfrm>
            <a:off x="1547084" y="1988840"/>
            <a:ext cx="8496944" cy="86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a:extLst>
              <a:ext uri="{FF2B5EF4-FFF2-40B4-BE49-F238E27FC236}">
                <a16:creationId xmlns:a16="http://schemas.microsoft.com/office/drawing/2014/main" id="{45D33151-0D5D-4F7C-9226-FB8B87F58076}"/>
              </a:ext>
            </a:extLst>
          </p:cNvPr>
          <p:cNvSpPr/>
          <p:nvPr/>
        </p:nvSpPr>
        <p:spPr>
          <a:xfrm>
            <a:off x="1609151" y="2708920"/>
            <a:ext cx="8496944" cy="86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638BAF2E-BF4D-4A7D-9284-984B38821660}"/>
              </a:ext>
            </a:extLst>
          </p:cNvPr>
          <p:cNvSpPr/>
          <p:nvPr/>
        </p:nvSpPr>
        <p:spPr>
          <a:xfrm>
            <a:off x="2041012" y="3642431"/>
            <a:ext cx="8628136" cy="86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34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9"/>
                                        </p:tgtEl>
                                      </p:cBhvr>
                                    </p:animEffect>
                                    <p:set>
                                      <p:cBhvr>
                                        <p:cTn id="17" dur="1" fill="hold">
                                          <p:stCondLst>
                                            <p:cond delay="1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4"/>
                                        </p:tgtEl>
                                      </p:cBhvr>
                                    </p:animEffect>
                                    <p:set>
                                      <p:cBhvr>
                                        <p:cTn id="22" dur="1" fill="hold">
                                          <p:stCondLst>
                                            <p:cond delay="19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14A1759B-7F47-4399-A109-AE6487A1C6DE}"/>
              </a:ext>
            </a:extLst>
          </p:cNvPr>
          <p:cNvSpPr txBox="1"/>
          <p:nvPr/>
        </p:nvSpPr>
        <p:spPr>
          <a:xfrm>
            <a:off x="1522852" y="4960913"/>
            <a:ext cx="2088232" cy="338554"/>
          </a:xfrm>
          <a:prstGeom prst="rect">
            <a:avLst/>
          </a:prstGeom>
          <a:noFill/>
        </p:spPr>
        <p:txBody>
          <a:bodyPr wrap="square" rtlCol="0">
            <a:spAutoFit/>
          </a:bodyPr>
          <a:lstStyle/>
          <a:p>
            <a:pPr algn="ctr"/>
            <a:r>
              <a:rPr lang="nb-NO" sz="1600" dirty="0"/>
              <a:t>Andre bedrifter</a:t>
            </a:r>
          </a:p>
        </p:txBody>
      </p:sp>
      <p:pic>
        <p:nvPicPr>
          <p:cNvPr id="36" name="Bilde 35">
            <a:extLst>
              <a:ext uri="{FF2B5EF4-FFF2-40B4-BE49-F238E27FC236}">
                <a16:creationId xmlns:a16="http://schemas.microsoft.com/office/drawing/2014/main" id="{34CCA623-7349-4827-AE6E-A74477868913}"/>
              </a:ext>
            </a:extLst>
          </p:cNvPr>
          <p:cNvPicPr>
            <a:picLocks noChangeAspect="1"/>
          </p:cNvPicPr>
          <p:nvPr/>
        </p:nvPicPr>
        <p:blipFill>
          <a:blip r:embed="rId2"/>
          <a:stretch>
            <a:fillRect/>
          </a:stretch>
        </p:blipFill>
        <p:spPr>
          <a:xfrm>
            <a:off x="3813810" y="2132856"/>
            <a:ext cx="6485634" cy="3897876"/>
          </a:xfrm>
          <a:prstGeom prst="rect">
            <a:avLst/>
          </a:prstGeom>
        </p:spPr>
      </p:pic>
      <p:sp>
        <p:nvSpPr>
          <p:cNvPr id="2" name="Tittel 1">
            <a:extLst>
              <a:ext uri="{FF2B5EF4-FFF2-40B4-BE49-F238E27FC236}">
                <a16:creationId xmlns:a16="http://schemas.microsoft.com/office/drawing/2014/main" id="{E76226DC-5355-4D21-9264-E039773D5626}"/>
              </a:ext>
            </a:extLst>
          </p:cNvPr>
          <p:cNvSpPr>
            <a:spLocks noGrp="1"/>
          </p:cNvSpPr>
          <p:nvPr>
            <p:ph type="title"/>
          </p:nvPr>
        </p:nvSpPr>
        <p:spPr/>
        <p:txBody>
          <a:bodyPr/>
          <a:lstStyle/>
          <a:p>
            <a:r>
              <a:rPr lang="nb-NO" dirty="0"/>
              <a:t>Viktighet av samarbeid med andre* </a:t>
            </a:r>
          </a:p>
        </p:txBody>
      </p:sp>
      <p:sp>
        <p:nvSpPr>
          <p:cNvPr id="3" name="Plassholder for bunntekst 2">
            <a:extLst>
              <a:ext uri="{FF2B5EF4-FFF2-40B4-BE49-F238E27FC236}">
                <a16:creationId xmlns:a16="http://schemas.microsoft.com/office/drawing/2014/main" id="{B0E26FFD-A774-4C8D-85D7-2BE22626499C}"/>
              </a:ext>
            </a:extLst>
          </p:cNvPr>
          <p:cNvSpPr>
            <a:spLocks noGrp="1"/>
          </p:cNvSpPr>
          <p:nvPr>
            <p:ph type="ftr" sz="quarter" idx="11"/>
          </p:nvPr>
        </p:nvSpPr>
        <p:spPr/>
        <p:txBody>
          <a:bodyPr/>
          <a:lstStyle/>
          <a:p>
            <a:endParaRPr lang="nb-NO" dirty="0"/>
          </a:p>
        </p:txBody>
      </p:sp>
      <p:sp>
        <p:nvSpPr>
          <p:cNvPr id="9" name="TekstSylinder 8">
            <a:extLst>
              <a:ext uri="{FF2B5EF4-FFF2-40B4-BE49-F238E27FC236}">
                <a16:creationId xmlns:a16="http://schemas.microsoft.com/office/drawing/2014/main" id="{6CC60B11-7AFE-42FD-A6DC-41B1E980F33D}"/>
              </a:ext>
            </a:extLst>
          </p:cNvPr>
          <p:cNvSpPr txBox="1"/>
          <p:nvPr/>
        </p:nvSpPr>
        <p:spPr>
          <a:xfrm>
            <a:off x="695400" y="1553004"/>
            <a:ext cx="5256584" cy="338554"/>
          </a:xfrm>
          <a:prstGeom prst="rect">
            <a:avLst/>
          </a:prstGeom>
          <a:noFill/>
        </p:spPr>
        <p:txBody>
          <a:bodyPr wrap="square" rtlCol="0">
            <a:spAutoFit/>
          </a:bodyPr>
          <a:lstStyle/>
          <a:p>
            <a:r>
              <a:rPr lang="nb-NO" sz="1600" dirty="0"/>
              <a:t>Gjennomsnittlig opplevd viktighet av samarbeid med..:</a:t>
            </a:r>
          </a:p>
        </p:txBody>
      </p:sp>
      <p:sp>
        <p:nvSpPr>
          <p:cNvPr id="11" name="TekstSylinder 10">
            <a:extLst>
              <a:ext uri="{FF2B5EF4-FFF2-40B4-BE49-F238E27FC236}">
                <a16:creationId xmlns:a16="http://schemas.microsoft.com/office/drawing/2014/main" id="{0CA58071-C31D-4E30-B53C-F18EA4999E8C}"/>
              </a:ext>
            </a:extLst>
          </p:cNvPr>
          <p:cNvSpPr txBox="1"/>
          <p:nvPr/>
        </p:nvSpPr>
        <p:spPr>
          <a:xfrm>
            <a:off x="1522852" y="3861048"/>
            <a:ext cx="2088232" cy="338554"/>
          </a:xfrm>
          <a:prstGeom prst="rect">
            <a:avLst/>
          </a:prstGeom>
          <a:noFill/>
        </p:spPr>
        <p:txBody>
          <a:bodyPr wrap="square" rtlCol="0">
            <a:spAutoFit/>
          </a:bodyPr>
          <a:lstStyle/>
          <a:p>
            <a:pPr algn="ctr"/>
            <a:r>
              <a:rPr lang="nb-NO" sz="1600" dirty="0"/>
              <a:t>Kommune</a:t>
            </a:r>
          </a:p>
        </p:txBody>
      </p:sp>
      <p:sp>
        <p:nvSpPr>
          <p:cNvPr id="12" name="TekstSylinder 11">
            <a:extLst>
              <a:ext uri="{FF2B5EF4-FFF2-40B4-BE49-F238E27FC236}">
                <a16:creationId xmlns:a16="http://schemas.microsoft.com/office/drawing/2014/main" id="{3B02ED7F-5927-4D06-A0E2-951CEA3A522D}"/>
              </a:ext>
            </a:extLst>
          </p:cNvPr>
          <p:cNvSpPr txBox="1"/>
          <p:nvPr/>
        </p:nvSpPr>
        <p:spPr>
          <a:xfrm>
            <a:off x="1522852" y="2996952"/>
            <a:ext cx="2088232" cy="338554"/>
          </a:xfrm>
          <a:prstGeom prst="rect">
            <a:avLst/>
          </a:prstGeom>
          <a:noFill/>
        </p:spPr>
        <p:txBody>
          <a:bodyPr wrap="square" rtlCol="0">
            <a:spAutoFit/>
          </a:bodyPr>
          <a:lstStyle/>
          <a:p>
            <a:pPr algn="ctr"/>
            <a:r>
              <a:rPr lang="nb-NO" sz="1600" dirty="0"/>
              <a:t>FoU-aktører og skoler</a:t>
            </a:r>
          </a:p>
        </p:txBody>
      </p:sp>
      <p:sp>
        <p:nvSpPr>
          <p:cNvPr id="13" name="TekstSylinder 12">
            <a:extLst>
              <a:ext uri="{FF2B5EF4-FFF2-40B4-BE49-F238E27FC236}">
                <a16:creationId xmlns:a16="http://schemas.microsoft.com/office/drawing/2014/main" id="{026278D8-D942-4788-BF58-316DFDA0F450}"/>
              </a:ext>
            </a:extLst>
          </p:cNvPr>
          <p:cNvSpPr txBox="1"/>
          <p:nvPr/>
        </p:nvSpPr>
        <p:spPr>
          <a:xfrm>
            <a:off x="1522852" y="2329135"/>
            <a:ext cx="2088232" cy="307777"/>
          </a:xfrm>
          <a:prstGeom prst="rect">
            <a:avLst/>
          </a:prstGeom>
          <a:noFill/>
        </p:spPr>
        <p:txBody>
          <a:bodyPr wrap="square" rtlCol="0">
            <a:spAutoFit/>
          </a:bodyPr>
          <a:lstStyle/>
          <a:p>
            <a:pPr algn="ctr"/>
            <a:r>
              <a:rPr lang="nb-NO" sz="1400" dirty="0"/>
              <a:t>«Fornøydhet»</a:t>
            </a:r>
          </a:p>
        </p:txBody>
      </p:sp>
      <p:sp>
        <p:nvSpPr>
          <p:cNvPr id="15" name="TekstSylinder 14">
            <a:extLst>
              <a:ext uri="{FF2B5EF4-FFF2-40B4-BE49-F238E27FC236}">
                <a16:creationId xmlns:a16="http://schemas.microsoft.com/office/drawing/2014/main" id="{7D2487FC-95CE-4517-BC13-CBF508B3A13B}"/>
              </a:ext>
            </a:extLst>
          </p:cNvPr>
          <p:cNvSpPr txBox="1"/>
          <p:nvPr/>
        </p:nvSpPr>
        <p:spPr>
          <a:xfrm>
            <a:off x="407368" y="6167765"/>
            <a:ext cx="2965748" cy="276999"/>
          </a:xfrm>
          <a:prstGeom prst="rect">
            <a:avLst/>
          </a:prstGeom>
          <a:noFill/>
        </p:spPr>
        <p:txBody>
          <a:bodyPr wrap="none" rtlCol="0">
            <a:spAutoFit/>
          </a:bodyPr>
          <a:lstStyle/>
          <a:p>
            <a:r>
              <a:rPr lang="nb-NO" sz="1200" dirty="0"/>
              <a:t>*Kilde: Spørreundersøkelse juni-august 2019</a:t>
            </a:r>
          </a:p>
        </p:txBody>
      </p:sp>
      <p:sp>
        <p:nvSpPr>
          <p:cNvPr id="5" name="TekstSylinder 4">
            <a:extLst>
              <a:ext uri="{FF2B5EF4-FFF2-40B4-BE49-F238E27FC236}">
                <a16:creationId xmlns:a16="http://schemas.microsoft.com/office/drawing/2014/main" id="{05092144-58CB-421F-8AFE-A6731CE208C3}"/>
              </a:ext>
            </a:extLst>
          </p:cNvPr>
          <p:cNvSpPr txBox="1"/>
          <p:nvPr/>
        </p:nvSpPr>
        <p:spPr>
          <a:xfrm>
            <a:off x="7608168" y="6006092"/>
            <a:ext cx="1770036" cy="261610"/>
          </a:xfrm>
          <a:prstGeom prst="rect">
            <a:avLst/>
          </a:prstGeom>
          <a:noFill/>
        </p:spPr>
        <p:txBody>
          <a:bodyPr wrap="none" rtlCol="0">
            <a:spAutoFit/>
          </a:bodyPr>
          <a:lstStyle/>
          <a:p>
            <a:r>
              <a:rPr lang="nb-NO" sz="1100" dirty="0"/>
              <a:t>Skala viktighet (fornøydhet)</a:t>
            </a:r>
            <a:endParaRPr lang="nb-NO" dirty="0"/>
          </a:p>
        </p:txBody>
      </p:sp>
      <p:grpSp>
        <p:nvGrpSpPr>
          <p:cNvPr id="29" name="Gruppe 28">
            <a:extLst>
              <a:ext uri="{FF2B5EF4-FFF2-40B4-BE49-F238E27FC236}">
                <a16:creationId xmlns:a16="http://schemas.microsoft.com/office/drawing/2014/main" id="{61BD2B49-468A-47ED-9AF0-AA1E61206643}"/>
              </a:ext>
            </a:extLst>
          </p:cNvPr>
          <p:cNvGrpSpPr/>
          <p:nvPr/>
        </p:nvGrpSpPr>
        <p:grpSpPr>
          <a:xfrm>
            <a:off x="8616281" y="1197968"/>
            <a:ext cx="3082546" cy="1455499"/>
            <a:chOff x="8616281" y="1197968"/>
            <a:chExt cx="3082546" cy="1455499"/>
          </a:xfrm>
        </p:grpSpPr>
        <p:sp>
          <p:nvSpPr>
            <p:cNvPr id="30" name="TekstSylinder 29">
              <a:extLst>
                <a:ext uri="{FF2B5EF4-FFF2-40B4-BE49-F238E27FC236}">
                  <a16:creationId xmlns:a16="http://schemas.microsoft.com/office/drawing/2014/main" id="{296A8CC2-993B-45CB-B457-23203DDF91C8}"/>
                </a:ext>
              </a:extLst>
            </p:cNvPr>
            <p:cNvSpPr txBox="1"/>
            <p:nvPr/>
          </p:nvSpPr>
          <p:spPr>
            <a:xfrm>
              <a:off x="8782182" y="1197968"/>
              <a:ext cx="2916645" cy="523220"/>
            </a:xfrm>
            <a:prstGeom prst="rect">
              <a:avLst/>
            </a:prstGeom>
            <a:noFill/>
          </p:spPr>
          <p:txBody>
            <a:bodyPr wrap="square" rtlCol="0">
              <a:spAutoFit/>
            </a:bodyPr>
            <a:lstStyle/>
            <a:p>
              <a:pPr algn="ctr"/>
              <a:r>
                <a:rPr lang="nb-NO" sz="1400" dirty="0"/>
                <a:t>Liten korrelasjon mellom opplevd viktighet og fornøydhet</a:t>
              </a:r>
            </a:p>
          </p:txBody>
        </p:sp>
        <p:cxnSp>
          <p:nvCxnSpPr>
            <p:cNvPr id="31" name="Rett pilkobling 30">
              <a:extLst>
                <a:ext uri="{FF2B5EF4-FFF2-40B4-BE49-F238E27FC236}">
                  <a16:creationId xmlns:a16="http://schemas.microsoft.com/office/drawing/2014/main" id="{7A68A4B8-F464-4711-A5BC-2C3BED098147}"/>
                </a:ext>
              </a:extLst>
            </p:cNvPr>
            <p:cNvCxnSpPr>
              <a:stCxn id="30" idx="2"/>
            </p:cNvCxnSpPr>
            <p:nvPr/>
          </p:nvCxnSpPr>
          <p:spPr>
            <a:xfrm flipH="1">
              <a:off x="8616281" y="1721188"/>
              <a:ext cx="1624224" cy="932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uppe 31">
            <a:extLst>
              <a:ext uri="{FF2B5EF4-FFF2-40B4-BE49-F238E27FC236}">
                <a16:creationId xmlns:a16="http://schemas.microsoft.com/office/drawing/2014/main" id="{2A3C9141-7C96-44E9-911C-89BD971C609B}"/>
              </a:ext>
            </a:extLst>
          </p:cNvPr>
          <p:cNvGrpSpPr/>
          <p:nvPr/>
        </p:nvGrpSpPr>
        <p:grpSpPr>
          <a:xfrm>
            <a:off x="7320136" y="226540"/>
            <a:ext cx="2979308" cy="2109352"/>
            <a:chOff x="7320136" y="226540"/>
            <a:chExt cx="2979308" cy="2109352"/>
          </a:xfrm>
        </p:grpSpPr>
        <p:sp>
          <p:nvSpPr>
            <p:cNvPr id="33" name="TekstSylinder 32">
              <a:extLst>
                <a:ext uri="{FF2B5EF4-FFF2-40B4-BE49-F238E27FC236}">
                  <a16:creationId xmlns:a16="http://schemas.microsoft.com/office/drawing/2014/main" id="{702FDBEE-6CF1-4F25-8D99-7A299189F35A}"/>
                </a:ext>
              </a:extLst>
            </p:cNvPr>
            <p:cNvSpPr txBox="1"/>
            <p:nvPr/>
          </p:nvSpPr>
          <p:spPr>
            <a:xfrm>
              <a:off x="7320136" y="226540"/>
              <a:ext cx="2979308" cy="523220"/>
            </a:xfrm>
            <a:prstGeom prst="rect">
              <a:avLst/>
            </a:prstGeom>
            <a:noFill/>
          </p:spPr>
          <p:txBody>
            <a:bodyPr wrap="square" rtlCol="0">
              <a:spAutoFit/>
            </a:bodyPr>
            <a:lstStyle/>
            <a:p>
              <a:pPr algn="ctr"/>
              <a:r>
                <a:rPr lang="nb-NO" sz="1400" dirty="0"/>
                <a:t>Betydelig korrelasjon mellom opplevd viktighet og fornøydhet</a:t>
              </a:r>
            </a:p>
          </p:txBody>
        </p:sp>
        <p:cxnSp>
          <p:nvCxnSpPr>
            <p:cNvPr id="34" name="Rett pilkobling 33">
              <a:extLst>
                <a:ext uri="{FF2B5EF4-FFF2-40B4-BE49-F238E27FC236}">
                  <a16:creationId xmlns:a16="http://schemas.microsoft.com/office/drawing/2014/main" id="{62F86EE4-3D05-41B1-A4C1-492401570BDF}"/>
                </a:ext>
              </a:extLst>
            </p:cNvPr>
            <p:cNvCxnSpPr>
              <a:stCxn id="33" idx="2"/>
            </p:cNvCxnSpPr>
            <p:nvPr/>
          </p:nvCxnSpPr>
          <p:spPr>
            <a:xfrm flipH="1">
              <a:off x="8256240" y="749760"/>
              <a:ext cx="553550" cy="1586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644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EBC05A99129C84B872BBEC5D4C831E7" ma:contentTypeVersion="10" ma:contentTypeDescription="Opprett et nytt dokument." ma:contentTypeScope="" ma:versionID="4aa8e00b1d963d30430e492adcd04de8">
  <xsd:schema xmlns:xsd="http://www.w3.org/2001/XMLSchema" xmlns:xs="http://www.w3.org/2001/XMLSchema" xmlns:p="http://schemas.microsoft.com/office/2006/metadata/properties" xmlns:ns2="24fa5be2-9dba-4ff1-b5ca-a3f96bca604d" xmlns:ns3="bf4bd01b-c842-4d8e-ad86-9e13ea12ae5e" targetNamespace="http://schemas.microsoft.com/office/2006/metadata/properties" ma:root="true" ma:fieldsID="c6a08b13d86d86533c557a7fe0d72318" ns2:_="" ns3:_="">
    <xsd:import namespace="24fa5be2-9dba-4ff1-b5ca-a3f96bca604d"/>
    <xsd:import namespace="bf4bd01b-c842-4d8e-ad86-9e13ea12ae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a5be2-9dba-4ff1-b5ca-a3f96bca60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4bd01b-c842-4d8e-ad86-9e13ea12ae5e"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3814D9-8392-4725-AC58-2BC64F33E52C}">
  <ds:schemaRefs>
    <ds:schemaRef ds:uri="http://schemas.microsoft.com/sharepoint/v3/contenttype/forms"/>
  </ds:schemaRefs>
</ds:datastoreItem>
</file>

<file path=customXml/itemProps2.xml><?xml version="1.0" encoding="utf-8"?>
<ds:datastoreItem xmlns:ds="http://schemas.openxmlformats.org/officeDocument/2006/customXml" ds:itemID="{E86C78B7-AB64-4419-992A-890752C61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fa5be2-9dba-4ff1-b5ca-a3f96bca604d"/>
    <ds:schemaRef ds:uri="bf4bd01b-c842-4d8e-ad86-9e13ea12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9B0D6-79DF-4A00-AC9E-E41FAF5DBDE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62763</TotalTime>
  <Words>1291</Words>
  <Application>Microsoft Macintosh PowerPoint</Application>
  <PresentationFormat>Widescreen</PresentationFormat>
  <Paragraphs>191</Paragraphs>
  <Slides>10</Slides>
  <Notes>4</Notes>
  <HiddenSlides>1</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10</vt:i4>
      </vt:variant>
    </vt:vector>
  </HeadingPairs>
  <TitlesOfParts>
    <vt:vector size="13" baseType="lpstr">
      <vt:lpstr>Arial</vt:lpstr>
      <vt:lpstr>Calibri</vt:lpstr>
      <vt:lpstr>Office Theme</vt:lpstr>
      <vt:lpstr>Krafttak for grønn vekst Oppsummering Forprosjekt steg 1 Næringslivet i Gudbrandsdalen og Lillehammer i et bærekraftig vekstperspektiv</vt:lpstr>
      <vt:lpstr>Næringsstruktur Gudbrandsdalen sammenlignet med landet totalt*</vt:lpstr>
      <vt:lpstr>Inntekter fra besøkende til regionen</vt:lpstr>
      <vt:lpstr>Da kan vi hoppe til tabloidversjonen….*</vt:lpstr>
      <vt:lpstr>Da kan vi hoppe til tabloidversjonen….*</vt:lpstr>
      <vt:lpstr>Regionale konkurransefortrinn</vt:lpstr>
      <vt:lpstr>Sammenheng mellom regionens næringsliv, de viktigste «verdikjeder» og bærekraftmål?</vt:lpstr>
      <vt:lpstr>Viktighet av samarbeid med andre* </vt:lpstr>
      <vt:lpstr>Viktighet av samarbeid med andre* </vt:lpstr>
      <vt:lpstr>Samarbeid mellom bedriftene*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av Rudihagen AS</dc:title>
  <dc:creator>Rudihagen</dc:creator>
  <cp:lastModifiedBy>Linn Hagberg Torgersen</cp:lastModifiedBy>
  <cp:revision>651</cp:revision>
  <cp:lastPrinted>2014-05-13T10:59:33Z</cp:lastPrinted>
  <dcterms:created xsi:type="dcterms:W3CDTF">2011-08-30T05:15:39Z</dcterms:created>
  <dcterms:modified xsi:type="dcterms:W3CDTF">2019-09-16T08:51:01Z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0x0101007EBC05A99129C84B872BBEC5D4C831E7</vt:lpwstr>
  </property>
</Properties>
</file>